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71" r:id="rId4"/>
    <p:sldId id="277" r:id="rId5"/>
    <p:sldId id="278" r:id="rId6"/>
    <p:sldId id="272" r:id="rId7"/>
    <p:sldId id="273" r:id="rId8"/>
    <p:sldId id="274" r:id="rId9"/>
    <p:sldId id="279" r:id="rId10"/>
    <p:sldId id="275" r:id="rId11"/>
    <p:sldId id="276" r:id="rId12"/>
    <p:sldId id="257" r:id="rId13"/>
    <p:sldId id="260" r:id="rId14"/>
    <p:sldId id="268" r:id="rId15"/>
    <p:sldId id="261" r:id="rId16"/>
    <p:sldId id="262" r:id="rId17"/>
    <p:sldId id="263" r:id="rId18"/>
    <p:sldId id="264" r:id="rId19"/>
    <p:sldId id="265" r:id="rId20"/>
    <p:sldId id="266" r:id="rId21"/>
    <p:sldId id="267" r:id="rId22"/>
    <p:sldId id="280" r:id="rId23"/>
    <p:sldId id="281" r:id="rId24"/>
    <p:sldId id="282" r:id="rId25"/>
    <p:sldId id="283" r:id="rId26"/>
    <p:sldId id="284" r:id="rId27"/>
    <p:sldId id="285" r:id="rId28"/>
    <p:sldId id="286"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7121" autoAdjust="0"/>
  </p:normalViewPr>
  <p:slideViewPr>
    <p:cSldViewPr>
      <p:cViewPr>
        <p:scale>
          <a:sx n="60" d="100"/>
          <a:sy n="60" d="100"/>
        </p:scale>
        <p:origin x="-966" y="-31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19/06/2013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19/06/2013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19/06/2013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19/06/2013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19/06/2013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19/06/2013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19/06/2013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19/06/2013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19/06/2013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19/06/2013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19/06/2013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19/06/2013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erminador"/>
          <p:cNvSpPr/>
          <p:nvPr/>
        </p:nvSpPr>
        <p:spPr>
          <a:xfrm>
            <a:off x="539552" y="692696"/>
            <a:ext cx="7992888" cy="1152128"/>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dirty="0">
                <a:latin typeface="Algerian" pitchFamily="82" charset="0"/>
              </a:rPr>
              <a:t>LA DESCENDENCIA DE ADÁN</a:t>
            </a:r>
          </a:p>
        </p:txBody>
      </p:sp>
      <p:pic>
        <p:nvPicPr>
          <p:cNvPr id="3074" name="Picture 2" descr="http://t3.gstatic.com/images?q=tbn:ANd9GcRXjj8HwfAfwevazKTfbmtz16xCvCEWw5BRBh7JQPc45ZjuW9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060848"/>
            <a:ext cx="4392488"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21510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lstStyle/>
          <a:p>
            <a:r>
              <a:rPr lang="es-CO" b="1" i="1" dirty="0" smtClean="0">
                <a:solidFill>
                  <a:srgbClr val="FF0000"/>
                </a:solidFill>
              </a:rPr>
              <a:t>Gén. 1:28; Hechos 17:26,27.</a:t>
            </a:r>
            <a:endParaRPr lang="es-CO" b="1" i="1" dirty="0">
              <a:solidFill>
                <a:srgbClr val="FF0000"/>
              </a:solidFill>
            </a:endParaRPr>
          </a:p>
        </p:txBody>
      </p:sp>
      <p:sp>
        <p:nvSpPr>
          <p:cNvPr id="3" name="2 Marcador de contenido"/>
          <p:cNvSpPr>
            <a:spLocks noGrp="1"/>
          </p:cNvSpPr>
          <p:nvPr>
            <p:ph idx="1"/>
          </p:nvPr>
        </p:nvSpPr>
        <p:spPr>
          <a:xfrm>
            <a:off x="457200" y="1600200"/>
            <a:ext cx="8229600" cy="4997152"/>
          </a:xfrm>
          <a:blipFill>
            <a:blip r:embed="rId2"/>
            <a:tile tx="0" ty="0" sx="100000" sy="100000" flip="none" algn="tl"/>
          </a:blipFill>
        </p:spPr>
        <p:txBody>
          <a:bodyPr>
            <a:normAutofit fontScale="92500" lnSpcReduction="20000"/>
          </a:bodyPr>
          <a:lstStyle/>
          <a:p>
            <a:pPr marL="0" indent="0" algn="ctr">
              <a:buNone/>
            </a:pPr>
            <a:r>
              <a:rPr lang="es-CO" b="1" baseline="30000" dirty="0" smtClean="0"/>
              <a:t> </a:t>
            </a:r>
            <a:r>
              <a:rPr lang="es-CO" dirty="0"/>
              <a:t>Y los bendijo Dios; y les dijo Dios: </a:t>
            </a:r>
            <a:r>
              <a:rPr lang="es-CO" dirty="0" smtClean="0"/>
              <a:t>«</a:t>
            </a:r>
            <a:r>
              <a:rPr lang="es-CO" i="1" dirty="0" smtClean="0">
                <a:latin typeface="Agency FB" pitchFamily="34" charset="0"/>
              </a:rPr>
              <a:t>Fructificad </a:t>
            </a:r>
            <a:r>
              <a:rPr lang="es-CO" i="1" dirty="0">
                <a:latin typeface="Agency FB" pitchFamily="34" charset="0"/>
              </a:rPr>
              <a:t>y multiplicaos, y </a:t>
            </a:r>
            <a:r>
              <a:rPr lang="es-CO" b="1" i="1" u="sng" dirty="0">
                <a:latin typeface="Agency FB" pitchFamily="34" charset="0"/>
              </a:rPr>
              <a:t>llenad la tierra,</a:t>
            </a:r>
            <a:r>
              <a:rPr lang="es-CO" i="1" dirty="0">
                <a:latin typeface="Agency FB" pitchFamily="34" charset="0"/>
              </a:rPr>
              <a:t> y sojuzgadla, y señoread en los peces del mar, y en las aves de los cielos, y en todas las bestias que se mueven sobre la </a:t>
            </a:r>
            <a:r>
              <a:rPr lang="es-CO" i="1" dirty="0" smtClean="0">
                <a:latin typeface="Agency FB" pitchFamily="34" charset="0"/>
              </a:rPr>
              <a:t>tierra</a:t>
            </a:r>
            <a:r>
              <a:rPr lang="es-CO" dirty="0" smtClean="0"/>
              <a:t>».</a:t>
            </a:r>
          </a:p>
          <a:p>
            <a:pPr marL="0" indent="0">
              <a:buNone/>
            </a:pPr>
            <a:endParaRPr lang="es-CO" dirty="0"/>
          </a:p>
          <a:p>
            <a:pPr marL="0" indent="0" algn="ctr">
              <a:buNone/>
            </a:pPr>
            <a:r>
              <a:rPr lang="es-CO" dirty="0" smtClean="0"/>
              <a:t> En cumplimiento de la orden dada por Dios a Adán, dice Pablo:  </a:t>
            </a:r>
            <a:r>
              <a:rPr lang="es-CO" b="1" baseline="30000" dirty="0" smtClean="0"/>
              <a:t>«</a:t>
            </a:r>
            <a:r>
              <a:rPr lang="es-CO" i="1" dirty="0" smtClean="0">
                <a:latin typeface="Agency FB" pitchFamily="34" charset="0"/>
              </a:rPr>
              <a:t>y </a:t>
            </a:r>
            <a:r>
              <a:rPr lang="es-CO" i="1" dirty="0">
                <a:latin typeface="Agency FB" pitchFamily="34" charset="0"/>
              </a:rPr>
              <a:t>de una sangre ha hecho todo el linaje de los hombres, para que habitasen sobre toda la faz de la tierra; determinando las sazones (las cuales limitó) y puestos los términos de la habitación de </a:t>
            </a:r>
            <a:r>
              <a:rPr lang="es-CO" i="1" dirty="0" smtClean="0">
                <a:latin typeface="Agency FB" pitchFamily="34" charset="0"/>
              </a:rPr>
              <a:t>ellos;</a:t>
            </a:r>
            <a:r>
              <a:rPr lang="es-CO" i="1" dirty="0">
                <a:latin typeface="Agency FB" pitchFamily="34" charset="0"/>
              </a:rPr>
              <a:t> </a:t>
            </a:r>
            <a:r>
              <a:rPr lang="es-CO" b="1" i="1" baseline="30000" dirty="0" smtClean="0">
                <a:latin typeface="Agency FB" pitchFamily="34" charset="0"/>
              </a:rPr>
              <a:t>27 </a:t>
            </a:r>
            <a:r>
              <a:rPr lang="es-CO" i="1" dirty="0">
                <a:latin typeface="Agency FB" pitchFamily="34" charset="0"/>
              </a:rPr>
              <a:t>para que buscasen a Dios, si en alguna manera, palpando, le hallen; aunque cierto no está lejos de cada uno de </a:t>
            </a:r>
            <a:r>
              <a:rPr lang="es-CO" i="1" dirty="0" smtClean="0">
                <a:latin typeface="Agency FB" pitchFamily="34" charset="0"/>
              </a:rPr>
              <a:t>nosotros</a:t>
            </a:r>
            <a:r>
              <a:rPr lang="es-CO" dirty="0" smtClean="0"/>
              <a:t>».</a:t>
            </a:r>
            <a:endParaRPr lang="es-CO" dirty="0"/>
          </a:p>
        </p:txBody>
      </p:sp>
    </p:spTree>
    <p:extLst>
      <p:ext uri="{BB962C8B-B14F-4D97-AF65-F5344CB8AC3E}">
        <p14:creationId xmlns:p14="http://schemas.microsoft.com/office/powerpoint/2010/main" val="1847487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448272"/>
          </a:xfrm>
        </p:spPr>
        <p:txBody>
          <a:bodyPr>
            <a:normAutofit fontScale="92500"/>
          </a:bodyPr>
          <a:lstStyle/>
          <a:p>
            <a:pPr marL="0" indent="0" algn="ctr">
              <a:buNone/>
            </a:pPr>
            <a:r>
              <a:rPr lang="es-CO" dirty="0" smtClean="0"/>
              <a:t>Diez generaciones hay desde Adán </a:t>
            </a:r>
            <a:r>
              <a:rPr lang="es-CO" dirty="0"/>
              <a:t>hasta Noé, durante más de 1500 años. En </a:t>
            </a:r>
            <a:r>
              <a:rPr lang="es-CO" dirty="0" smtClean="0">
                <a:solidFill>
                  <a:srgbClr val="FF0000"/>
                </a:solidFill>
              </a:rPr>
              <a:t>Génesis capitulo 5</a:t>
            </a:r>
            <a:r>
              <a:rPr lang="es-CO" dirty="0" smtClean="0"/>
              <a:t> se describe esta </a:t>
            </a:r>
            <a:r>
              <a:rPr lang="es-CO" dirty="0"/>
              <a:t>genealogía </a:t>
            </a:r>
            <a:r>
              <a:rPr lang="es-CO" dirty="0" smtClean="0"/>
              <a:t>y además se </a:t>
            </a:r>
            <a:r>
              <a:rPr lang="es-CO" dirty="0"/>
              <a:t>describen por edades la vida de los descendientes de Adán. </a:t>
            </a:r>
            <a:br>
              <a:rPr lang="es-CO" dirty="0"/>
            </a:br>
            <a:endParaRPr lang="es-CO" dirty="0"/>
          </a:p>
        </p:txBody>
      </p:sp>
      <p:sp>
        <p:nvSpPr>
          <p:cNvPr id="2" name="1 Rectángulo"/>
          <p:cNvSpPr/>
          <p:nvPr/>
        </p:nvSpPr>
        <p:spPr>
          <a:xfrm>
            <a:off x="251520" y="3140968"/>
            <a:ext cx="4572000" cy="3108543"/>
          </a:xfrm>
          <a:prstGeom prst="rect">
            <a:avLst/>
          </a:prstGeom>
        </p:spPr>
        <p:txBody>
          <a:bodyPr>
            <a:spAutoFit/>
          </a:bodyPr>
          <a:lstStyle/>
          <a:p>
            <a:pPr algn="ctr"/>
            <a:r>
              <a:rPr lang="es-CO" sz="2800" dirty="0"/>
              <a:t>En el </a:t>
            </a:r>
            <a:r>
              <a:rPr lang="es-CO" sz="2800" dirty="0">
                <a:solidFill>
                  <a:srgbClr val="FF0000"/>
                </a:solidFill>
              </a:rPr>
              <a:t>capitulo 4:1, 2, 25</a:t>
            </a:r>
            <a:r>
              <a:rPr lang="es-CO" sz="2800" dirty="0"/>
              <a:t>, Se indica el nombre de tres de los hijos de Adán, Caín, Abel y Set, y luego en el </a:t>
            </a:r>
            <a:r>
              <a:rPr lang="es-CO" sz="2800" dirty="0">
                <a:solidFill>
                  <a:srgbClr val="FF0000"/>
                </a:solidFill>
              </a:rPr>
              <a:t>capitulo 5:4</a:t>
            </a:r>
            <a:r>
              <a:rPr lang="es-CO" sz="2800" dirty="0"/>
              <a:t> dice "</a:t>
            </a:r>
            <a:r>
              <a:rPr lang="es-CO" sz="2800" i="1" dirty="0"/>
              <a:t>y engendró otros hijos e hijas</a:t>
            </a:r>
            <a:r>
              <a:rPr lang="es-CO" sz="2800" dirty="0"/>
              <a:t>".</a:t>
            </a:r>
            <a:br>
              <a:rPr lang="es-CO" sz="2800" dirty="0"/>
            </a:br>
            <a:endParaRPr lang="es-CO" sz="2800" dirty="0"/>
          </a:p>
        </p:txBody>
      </p:sp>
      <p:sp>
        <p:nvSpPr>
          <p:cNvPr id="4" name="AutoShape 2" descr="data:image/jpeg;base64,/9j/4AAQSkZJRgABAQAAAQABAAD/2wCEAAkGBhQSERUUEhQWFRQWGSEaGRgYGRsfHRwcIRwdHR8fHhoaHCcgGh4jIhsgIS8gIycqLCwsFx4xNTAqNSYrLCkBCQoKDgwOGg8PGiwfHx8pKSwsKSwpKSksKSopKSkpKSkpKSkpKSkpLCwpKSwpKSwpLCwpKSwpKSksKSwpKSwpKf/AABEIAKgAvwMBIgACEQEDEQH/xAAcAAACAgMBAQAAAAAAAAAAAAAFBgMEAAIHAQj/xABGEAACAQIEBAQDBQUHAgMJAAABAhEDIQAEEjEFBkFREyJhcTKBkRRCobHBByNSYtEVM4KS4fDxcrIkQ6IWFzRTY4OTs8L/xAAZAQADAQEBAAAAAAAAAAAAAAABAgMABAX/xAAkEQACAgICAgMAAwEAAAAAAAAAAQIRAyESMUFREyJhMkKBBP/aAAwDAQACEQMRAD8AH84AeNVYQKlOoxt1TWQCfVW/A4XcvT2ZtidMASWO0D+owz83+XNwyqoqFrjdgWZST2ggfQXwBqaadcBnemaZgFIjT0jqCfT1xzJnRqrPWoMpYNTanPluGuCNiTH8P0GLnB8jUasviBUUAgeKLQIJuWXQRIZZImMF/wD2eoeC1SKl11ANufLq1G9hcepjFQU8xUpaDSfSVs48xJ6eVvu2M9R0wimnom5t6R7nK61z4VOrUIClmdoOuCLCBcTBta3XGudp1MrSCppNMAnxBqkEsACQWK3noOmA+XzRLgrUKuo8MNU3CyeoUgAEdYiRjzi+aJcLUqiowswAOld7/wAJa/T1wVGmvQtEvBcvqjxNQog+ZtgQsM15EQCDbeRAxc4nw7LKC1OqxGryqRv1MMG2EgTF8RcQopVy6kkal++GJ1TMAAmxMRHSx9hOWrU1Hh1FJ38wIEH1EXHsdsUTsNWOFHmGgvh+GVD06Wg1a+oCJkhQg1OxPW1hvhn5Zejm/MjU2dN9KsCJ2jWAwB+fvhS4HxjLUFZa3gVaRjVT8NzUkTDKxGnTNwCRY9NsGct+0/JUpFHJsv8A0imv5GYw6kxPjTOhUskFG3Ttjl/NH7VKgqFMn5FQlWZ1BZiDB6kADE/Mf7UqWYydalTSpTqOsAm4NxPmQ2PvbHLlMCIjDL9G40NOR/aNnaTlzWNSRdakFT8raflGOo8l84JxJKgaloenGoTqUgyAQYttcH8ccGm8YfP2Po5zdQ0ypApGQSQDJEbC8Hv3OC0jHW6+QBRlSBI6gx+EY5x9sfJZipTLaVcgnTCqGUggxNi0aem4BAEy48ZqVdH70gp1K7fMAA/XCRxbOUatMw8ReLgkjvaQP93xJryaL3SRpm+OtXqVVZtFFWlUpA61eACoFiWI1b2JBje4XjihatRUBpLqgK+6yCPMRN+sDFPMsUzFQNBLiV1ExqBkGQZkd/bvjylnQGBqEEi89FPtvPzHviUjrxxastrX8GitOkrFrkmCDLAD3mwH+onGv9j1aja61Uam3AJkDfTaY6WHtYDEWZ5m1SoYInYXYzbzHr7CBiKrxhQAFlhaZHxfy22UfwiJ6zbCOWRqloyxRW2w5/Z2WoqDUVQAAbloM+xGsn3jFjLczZdQNKNb4QoE/wCVQET3ufUYT8xnWLFyLtuW2A7DsPQYgbOVT2A9vxvifwN9j3BDnX5qphWimzOZAlRA9pPoLnfriPI80HWAtMxFyzdYjYXj8TbYWwk5iszCxNr2t0xvwpWHnLGJIwy/5o+TfKvCHrnLg1Z3qVblA7ECRq0hjt3EyY3PbCzRfVWPiA3XQQBJImDCj4u4g9R8mrmPh58Vqj020amgliyTqMEpqHh3tIjfvhX4nl2aj4hGmImOhMqRvsYInFYs5k+0PHC+JUzFJhUTw1ECoukkSAJHeLn1OA/FuMVdRVf3FNGdgxEzphlAUiASdtviO0RgJy5xnw1qiopdXUk2UaiBPmbTq/EC+JFquaCIVqBqxLTU2AJkOm7MoA8xNttjjfElKxYouU84lemF/wDD0U1DUGLBqjufjb+ILJtcbnqMGc5wPhtOtRdq9IUSDqCNqLsGETpkKt4NgLRhNXKUFZhVd1ZX0shpjaY3VxcAfDtIiSMXqPATUqL4FDxHTzVKRJEgQCihzJsdWoX85jbFujMZeM8oFq1Olw+ivhuNb5ggH4mawc2VVA2FzInphbzjVclWrZcFajITpeFMBwuqQQdwB5Tsb4eeNcaXI8PojL6tdYfuw9yikS0zvpmBPWJ2xzmrknu7EksZJNzczJJwOSQYxbKTL5TaCN8VUF79cHOO0As2jof0jAFm8w9MFBaonVLbgYruBc49qVemNKdiD64YyZb4dwypmaq06KF3boPxk7L7nHauTuUEyXisQQagQFbHZFLf+vV9Mc6/Z3xoUM6skRWHh+xMFepNyI9dWOwPWjcn2vHywOxJuivncjUMhZZenmHruI3GOf8AF+S3VGqBnYqYChY7eURE77GdsdMy+bgfAflJP03xKM4p6H5iPzwGgKVO0cR5h4S3gBnEVaR0uIuCLdCemjr3wvZzLoFRlJOpZPoZI/THVOb8tSRaiIAAUDGNySW1En7zGZve2OVZKl4lSnSG71Aoj+YgfnicO6Op/wAeRCKUgRM73EfjiZGK9L9v9MO9blTMZeajhkoEMWICsUUndlkERZrXG8WIEfB+WaWl0qOjs1PxkqKwK+VyrqT0BXS17qSfXDNk4uxNWqIBJPv2+R/4xpVqyYF9/b3PfFmvllWoQxY0xeVgsQRbe0/64qtlSZ2G9tzHqBgJJhaomyVB6ksqlwO3aB+k4u8AQMKlOQQwBv3Df0/PFnh1fMZbJ1FQWqMTqMSFA0zBFpuJkbY9y/KeZy+isyaQ5ZDrMQQAwLHYBhsZuQRhI3KzRaT2M/FspWc1Kq1kQU6/kR2JDQzQYmPiGnSBNicCMw6PQeqCyFagRqbAX3JJEb6jNui4Yc/laArPqLM51MyUomC5AGkSSSDdrQOmBHM2Tp06VVl88Rf1O9u4kjE3TevZorkCM3w53FIUmYisQIbSJgawJAFhe5idQxa4Ry/mStY5crUNNNLAtK6aqydBJjWFAJiIP0xV4VxtqBp1PLNMEqjQ0iV1GPuqQsbzJt0wZ4WrGhVq5ipCF2ZaFwlao8MQzIRqCyNQG0RM46V0I0UVR8yB4FNFLEtUqGQtSo0VAvmGnUrKVCzHm2icX81RzaV6FcU21smtmKqCpVtDAg+VAgPW3mLE9q/EucM1CilUSii3WnTQACIOxk272/HEOa50rZrLU6FVgZJNRgIJC/ArTIJJkk/9Ixr8ipW6RS45xipXrl3qGsqeWm5XSCo6gAWk3nrgplizJLOoQSSANwvSZvP6YpVMgdCoACSevQQcWzmDQoBSvlKm4v8AXtiMnyOtR46GXiGRpuQ5SbGD0uMcr4pAquBtMDHVOJ0zUywWmslwoF4AkAyT0AjCt/7sXJvWQHr5WP49cHG6exMitaEgYIf2fV8bwNB8SQugbzEx6fPbrh64LyTTylUVatVXK/CClgejQTBI6T+mNs3zLk6FV6iqHrMSWYeZiTv5tgPQYq5+iah7F3i/KT5WilUsNYI1BQfL1BnqZFz7Y63Rzr6EJ0klQTfqQCfxxyrmLm77TSZaaQgIBJse+w29zjr2VozTT92T5VvA/hHrgxfsTLH0UamffrEemNaWbUbhifZT+eLWey9OkjVKilVUSf8Agb4o8N4tlq5ARj7mwntJ64Lkkc9MU+b31M+i1xHpC/qf1wp8uZKr9pFdKYZaDFmJOlZEkAtG83j+uG7nPLinVqCZ1AER/wBMj3vIwN5YrCplwmlCQsMCYBBYkE7kkk/KI3OOOUmraPTaTxxCtP8AaqwDCplyYPRzBU99SySfpiXmLl+mppZ3K010sstTFlYMLyBsCCVMdfbClxPg1ZqT1iWCKRYrpkDqAdlE2w7/ALK+LLWy7Zap8VM+URbSRJBOxMz746FtEH9GcwzjjVtAIIg7gAm3y/TDByHy3TzFSrr+CmojpdmsfUQDb1xQ514aaOZqLEBahgDaCJBjtDYav2UcOY0szWAMSqC/USx69Aw+uNHoOR+ihxDMsENBU1Ma3hhN5SCYiQN1adsHMhm8y1OjCsyFnDUPKoQSdA0lCIUKLMTc2vgMFZszSqEAOakqJJk3sBF5DN3vF8dByrw28EjbSZ+nTAxwSQs200IT5dateuKVNmqjWH1aYJYsAVBuQPUxE7GJG8QjR9nUytptECLBug2M+p9cGeI10NaktOoCwLh9IIMFpgtqEnfYiy7i2I89wGvVZmRyi6dCsx0ysGSQtz8RF/iBxLzsMLV0KYp0EqUTUXxFJ1uEJuJPkIaymwvaxNsOvP1b/wCHamaZy+ghUQrCm2v4d4kCwjp1OKnBuVMrTISpFaqd7nSI9FO3STvODWd4NRqUtDUwEUygUkCSLkAHtvivNVQfiZzXinES8djMd49e364tcm5AVKrUyYmmSDuAQREx329yN9sF+LcgtANDzGDIY7mehiPljerwDMpTVKNMIAoDFGUM5+8TcTPa/TGclVICg47NaefTTclWDaCOwGB/MlYKA1FzpNiJGKzZp9YLIdcw6sI1HrJI8p/W+I8xw0V2By6kki6R97rABMD8LHaRgKKTGc20HOX+bdNFaTBiy2swuOkT8hbti1nuJZlULmnmAndvKPkdIJ+WJP2fcIqZSu1evRvphWZlULO8i5k2HoJwW4vxqnmdQ0Va5nekjkKRsAyg3G8fhjNK9GTfkF8C4bQzK1KmbrR4QLNRUwYAJPnJk7fdv6jAbnvJ0RVy1Wgvh0a+XVtI6QSCD3O098NvL37OmZKzVi6GqF0oxGoeYN5gJEG409jcC2GLnLklM7RREik9L+7MWAj4SBsthttiqIyeziWSX+8Tuv5HH0lQSFUDoAPoIxxYfs6zFFHrV9CqgiAwYnUdPTbeb/TD7w7nygmUo+I+uroAZFgtIte8Dab99sBtIaX2Sou835/L+H4ddHeSIUSAx6eaw9eu22EOlmKFFW1I1RXaEDsVgA/ym8zYgD5YYOI84ZSt8fjUyf4h5bCf4iv4e22FXi/NQd7KJBIVjBldwCTtsbjcWxJ/ZicSxzFxRKqhkTRChdG8QX29wRgDTy58GApLEhUG9xpIEdRd/qOxxczfEhWpFtIGmFgegBm3UgnG3KXFKNFS9aZ2WxMnY7dQLf4jiddnb/VBbM8NrPTdKrhGqLBHmKiw2tJ7f1wAr1czkqjeBUdFfSTpBAJBIEyJ2/PDnk+KU6z6AQ6sCyN6W1KexB6HpihzIopDTcKwLEWI8t9z8JmL+t56PGW6A4pilxqtUqqKlZ/EZ1ALWnsAfb+mHXk7xKfC67Um0kVKkRNjpS49YiPXCfxXJ0xllqpU80nUsyD5iNtwdhgtwnmBqOUfLgBkqBnB6qwEm/UHTpv3xWyUovoj4nS0nKMjfvRXQCJHxsHA9x5b9iMdTfI1Nd5aBuGt/XHLMwVXOZOmSBoY1WLG2oKCP/1gR674s53mZmrnMU2qU6rrDBGsIgeUg7HeIn1xk6ROa2XuN8YGXUV9CsQSiAqoIFtTSCQbj6dAcLNbiGazC6/F0LaFBjfsTEk3OI+ZHNTMKjfBTBgDaDJ+pM4pt4bVlSowVFnckDbYReZiMTot1HQV5Crt9qaZaUiTaBqA/wB+2OgVVt6C34RPzOEbkLKOtZ7fAoWe7SY974cM3xFKQGo2j52uT7YE1vRSD1spcV49ToLJb5C7f0+eAFPnlnayNHQeUmPwwD5m4sMxVimsAbmLmOuBNwN9sMoKtiSm70PI50UHzIxkwJUb+0+oxj81BZFOlDn7oGk+5MYT6XEPhDCYadR9L/W35Ys5muVqsZuEge5AH9cbghHkYZHEqlfykm4nStzHqTtjVc++V89Ks9I7wDIJ66lkhtovgVU4nCaICLaVHxN/1Hr+HzxToq1ZhJgdgLAe2H4pbEtyG3L8/wBauNLVmB6iwB9v6YsUObMyi6UrPHT4bfMi3sML1DltipB+LoR+eN8nXCkrUZlqbDyzqEi8zbtt1wvO/wCI7hx7CfEeY8zUpFGquUJkgkGRO0xJHXfptgFSUsDuCGJj03+eCVMo2vVUI+LSpRiAAT1UGbT0GKVNwKkl1UFVMtPSQbEenXvthdmStEK5ogwYvtsAfmI/PEmaUODoMAC8nY7A9z/v5MlPJB6bBqgYlQREKR5d7RIF7TG4juscNI8Rg6agTEERFrgXvB+6B88LF3teDN1o24ex+z1uglR+hv7flgjxYfuWakoZSfK6iwsJjtbr6HbBTLcFy1Kn+8Z0QTKsp1MReZjyiIIEHfrjTgnCaml3RVFInVRFQn4jA1WN1I3BF5GEpOVlHP6pICcu06lQZgoYKRUVgNnBI6bgiZ9BixnOLtmE8zrTneTPwmYvcXE2BJPYAToODVaYqEEikOgMbEmDsYEx88ZynlxVYnwEqopJYuYIG9iTcgR0jF01uQm+hezYW95sBAnoN7gXti3kcnV8PWAW1rCgb/GJ9rKcGOaOEUgKb0QRrEle20R3HT6RbA2pW0ZekJuJgHYX6ye7H6YZytWK1Re4fSYE1q5bXsBaVWRLEn8sQZHQGaZHa82kGZnrgbnKzEBgbkEtf+YAD53PtpxJw4JpaC0wPlcfh0wUmxWwjxThdSvWimwdgLknTbVZbgXAt9d4xHy3ymc1NSqzIgbTb4mPYew3OLPMHFKwcFxUEDy6jYiOnlAA9PrfDJ+z4g5fV1UlfyJPue/8owrboeCt7D2SyC0UAUQFET+EneT6+uFHnHiwFRaaeaRYeu2GPj3EDSou0+gt07k9McvyjGozv/eETYsBA9ibz2GJxVuyzlSpE6ZHSjPIZxcgHZdj8jPzg7wY84PwxqpPZd8WeFZWk9UUzrlpWJIiQbYLcmUCGIPWQR2Ij+oPzw7lSJQVvYAfhR8ZQo1S4AHc9PxxJlVJcirZlGk6ptHoLyI+mD3MeTIIcLJ8VdI6zPQeuJspkipWpoXW6y4dR/ERBEgbD8MBz1sDjsFZzl3xPCKL8QCsyyROqJJFjYjr0xDlshVy7atOtJiQCJ6Wnf5Ybsvwst4bFUUINR0BtiZAAJAk7zsL4q1vBVYpeZ+pYv8AQQRb5fLCcm0ZadohyWbUmxgqTZrEeh/riHj+Xp6dbAq4urLeDuL9MWOF8O8ZXr1kAmdAHlPqxYQfqcUeassVVaaEkudPbcTcDt+uBGP20VcrWytwnOE0oKo2lXJJ1iQCZ+E7E9cV666yC1IXDjTcRHnkTJuB+OLPEPDFJDS+EDQQNyAIM95/XFJa5ZGZSRD2JJkA+XvtGH/RIbsYeFZcPll1gyoMNJmB1iQT2kGRFwcDeWeW6tYoYK00b4+66gSAO8xfYT8sOFHl9a1Omk/udKkn7xIGynsbmfU9sHHprTpjSAERYgbabC2IudXQtAjmDLrpgQrVLA9u5g9ACTHud9xtWuWrFVo1GVQEWFsB1a/oAADcwMXs7Wq1agFOAUOrW220abb/AC7DviWgMwWmpUXTfyqkiT1LMZ+mIqSS2VoA8V4mCrUKFOWVSWLCwAgEkMPMbxtucLXLNastU/Z4A+8GuO1yAOsx/wA4K5ljQzFcs+otTiQABvYbmek+vTAbglUrVXWSo8xkjrG8dRH0nHbiiuNCf2GzN1cwjeL9np1HiJ1x1mVDHew6DYYjy/OaVC6ZikqGICmDJ7XEdbDBXgucFVAXA1MC0H+AMAAB7dMAeeMjTRBUVYabx1ExIHQ4fgh5prYr8Uro9VvDpgLcACR6bHaP06YpZZSDUI8sjY2O4xfypPaKexZd99j1X8MN1HlKjUUmmfMVEEEdxMzv/ocOqRP43JWCOJZ/wa5Cw6LTCuKklWcwT7ECwNsF+SVRjVNMFFtKBgVDSdiDawwD4fQo5irXNSo1OJYEAGBbcXn39MM3JvDlorUKOKi1GDBgIkQekkdDt+GIS6opFO7LXNdQfZKlvu45Ll2I2t0x0nnriAXLBer2jHN6amCegN8Pi6Ey9oYMm4WnqUIxY+XWCdBBBCjteY9Pnhm5ZZqjOaihWOk+VQt7jYeg362wjZF1KspMEkR8uuOicAoEUi3X7vysMJk0HGrZHzOkpTAIBNRPcBZuPpvfAStxEIR52kSH8oEeY/xLG3bHtXNVK2aJALGkp8oixJAP5nG+ZoFUllg67gDYkd/aT9MBJeRZyJzx5KgGksgjT01EDq0WPS0WvbAxanmEtcny+gM2j3G+KuTyrNU8NU8/Ug2iLlp6X39OuN6Sn7V4RjVqgRfc9D1EXw1Iktj3TIZVRdgBJHQAT+mFPmfiA8eZ/uxPzYx/2zhvz9daFEwLKOnXsPcnHO8xlyc1TWvvUYFgDMSTAPaNjhILZebpFfLM7iFlmYkADvA2A3MWj2wyPy+1DKh3HnckkAbaRKiNp8p+uMrZhMpVWhRECo8PVY3VSbop+5Gq5F5J7YY+NsDlqQ2AVZH+GO9uuBOVUhcfYfp55YB2DR7XE/SIwLGfNRii01KA3LE6RBItvqtBEbdYwv8AKmdfM+RzNKkFWL7zABPWwuPl1w2VyF2gCLDp6/79ccU24uikY2RNSggmNXTywB6AC6j59MUeJZk00lrEEKDNyDHQden0xU47xvSpKkSpm53gWHuZ/A4ocCernqT+JRpsoJ87sRJ66dKyI9+2NGDkrYW60hXp5xftAqOTCkEAj4ovcm2469BfD/nMqa+Xl3UpGvvAF7PEja8D5YFctcv0GqZggTpPk1aSAonUPMDMNuexU9cEubiuXyWhfLqGhYsZO9vxOO5rqiSYA5fzPiVl0yqLTIBtOk3JttuR8gcF+O0dY1MPLuB3JP8AoPrgZypk18eqKY/dqii09TB37gHDJxrJs6gAhVG8+mwj9PfHT0Vj0cur0zTq9QDexi1/1wU/to06ZAIgKCSVEiWEC1j9MQ8yAGsmm1MKFE+lz+M/QYEEllqWib3/AOr9MMRbrSGT+z1o0K9YPqNUaVtAIJv79foMEOQabhGZpFOwpg7R5iSOwlvn8sV+EZY5uqtJifAy41MIgs1xBufUdLA98FuZ+NfZkARbsCF26Afh6emOd+iyrsBc6FnqExKUwB/iYnt6DCvlVGl97CYte/bBmpnqVWkVcurNcs33jFiOhHYWi+KGWyYEkyQesbiJ/E2+WHg6VE5q5Wj2pkEZZRzIsQe/uMdJ5ftQQb+Uf9oxzLKk+ZWAGq/z9MP/ACTmdVBQd18p/T8MJkWrGxPsAcSomnn30kLq6kwLibmPTBDLLUFOoGKNN1IYGDYfei230xQ5npr9uOv4YB/D/fXFGrlWTs1M7ECem3cH2xSLVUQyRd2gvwxGpOXZ1mSXCsPMPc2BjY9Diw+XVuKAqCVCrUU9wyrB/Hre2AGTp+YR9cNnAa1PR4zuoeAnmI8qqLCd77/T1wuTqwYtsk4pmg2coUj8CsGa0yxkLv639LYgfhS1eJv4d/ApBvdib/8AdGJuM8JFT/xFBg5EEqDvp2Knowvbrb0wosKjJUqSW1fEwJtEiG69dj7YnDZXJ2HeK8LUik2vU6VlVgpB+JpMRuNr9Y9cW+KZlp8JdJCAaz0m3kF9wJkiwkeuF/hGWYVGqw4FMF73I0qYvEXaIt0xayKVCZek4UAszkRJgsT6+b9cLPf+Cx0EeUc4iGpT2KksfcuIPr5cQcz81aGKC4BsPp+ckjtEYD5iKdStU7osDvqMfoT3xUzXD/IzatRs3csbSZ6Df1wvxRc+TKSk1os8JyJzlmZgPERVn+bUW9ZAUkAfxet2jmribZXwsvl4QaCLbgR69bb9/fFXk6ujvRVVKigjM5J3c2LbfT3OKPFq3jeJmifKrhFHdSGHy7+kYtBW6Jt0hg5TyJfJfuP7+mxIuZOoQQfS+w722GB3Pjs1Si8yFHwdnUjUp2vfbexwwfs8hcvUrAXFvc9J+o+ROFfmXLoajVPEJZiXK6SvmBiNJ95nbfFOO7EUvAY5Np/u2qAXqsN9gqiPznHvEuZaJqigHly+lmA8tO8G/U9Px2nAitzEaeRpU6QPitT3X7gDfF84O3bChRztNVMljI3/ANfxwWWcq0H+deCrl6isBFFt1GwI7Ttb/ZtgLmOIBlZ6Y0hVC7fzDDvwmmufyGhyTpOlXO9tie5G04QuKcPehTrU3sykfMSLj0wmOXhi5F5Ok8u1CaDVnATWZgdQsgfW/wBcI3H+ILmHLlyCp0ogFiPUzhz4/IpplaZABEuWMAILXMW1EgbTvhb4/wAnlJrVK9MsdgqgT8idhtb0wsWr2Uk3VFfNUwMohYKHUQDYg/F3+f0wLRz4ZcEalO0CN/TBLiNYDKBaZt5b97SZ+f5+uKPC8hVrq60UZxeSALX7mOk2w0XrZsmtIrLVLmBv2E9fbDhyTVKvUVrGQdPYXB/MYXeE5ArXVWkGSDPeCf0/DE2R4hp4jJ2Zih9iSBt6x+GBLekLF1thTnjLk5iwmaRP0t+owE4M1YavDBYbaSJX5z+mHLmvhbVa+XhtGqUYjtY/6fPA2nnaajRTVVpqSNTiZvc3gbzBM4RS1VWZryQ8qcIFd6lR9lmBuNW5ttafbBbiGSJO5EDoYE9bH8hGAHKzVKdZtLA07iZ8rGBP+IC9pH1wY4hxgLqII1E/DNwB/X9BiOTlzKYkqtgjMVmo1FCFUfulpnuTafQ+mIqHFqyuSwDLUU0nMAAz1YLYkbzGBuYz2sgkCe5kGZnePNsItizSzHkY91Pe95mNOLpUiWSY78HzCtlGFFNJAUu1Rl8zvBkmdgRI9oHXE/FODZitavm6aA/+XTELP+IycJ1CglQHwaumQA+oEaY+EwWiLH2xTrcPzaJ4tQtoYwG1AzJgWB2MWxKrdWJGX4FuJZAeKEdgFjSW6WIExt1n640r5akpWlSBLT5nufaBYD54tcY5bzCJTXSC4YgkEQAVuJaNpidpHpi9wjL08shNV6dObmG8RyYkwIgD0C/PD8XXZScl2TcOAy2WrKUdmqqYcDV90gDy7Qek/ewv5flmsVALEFt0sYB9vhPpP9MN2VzKlVkFGeSvwqxE+WRspIj527Y1bO0yxGooFKqpBO+nVLLOne23ecR+SS6NxXkD5Tx6NKrlm0tTchiOoPWAN9gI9B640fhKuIcsuqIOwJYWMgdZPfqdt7Wd46hSnqUMXkAIZ7z5IDTNh0mYNjiKgHqFRVK0V3BJJJMERLSo36ibb4Zzm1sWkghwzhhVdB1aFnyarzcyGOw2ttvbA/L8oo1dmNJqaKo8pKnU8mY0mIAi4jBTMPUpaddSmQZIlYt31UwCB8j9L4GcV44j6dVZIB1aabGT6EaYO3X6XwilN6Q+vITyeXTLz4Q0zJKmdPv/ACn/AHeMCOYss2dpMpVFIiHLi0EWsJIN7EWIHrgdn+awVHhm3oLm5jp+eIOH8dZkYSN94nr+eDHHkjsLnDoIcY4waVXMISQ7MADH3FWQJPUliThYVnrVFp09TsTCqT036mwG89pwy8x8uVMxmwQJYnSBfSY6l+kjrhgqcDoZcaqaolUiD4cdoIBJJE7TIx03xVmvlISuK8svSpgVK6T/AAqpNvRrAn5fXDpwrOZbL0lSkygTFioLHqzTt7YBs1Qy3lJWQZa9/cwfkOmJ+DO1Ro8GTuHWnA/9UAfI/LEpNtFuMPZnGadO76NddvMwDtpFrQEFxHci8+mAPBsq1TNU1ARFY6uvS+5kzaN7Th2rcNePvDvc/wD8iMa/2UO30kbbX39emJxyuIHiT8hLiHBxXohSxDbqwNwZJH02+uOTcYpVqVQ06oII2tY73BG4x0vMGvsGldrgg/Vdz6nATiPB6+ZIWsBpDEqwksB0USI+cdO98UhkitsnPG26IOGcM0UE+JnAJAAEKW3M9zETuY7Y8y/CgW1uCSRaenrc3PrgxToGmulVYge8/lcnAx61Uz5HIExbSJ6TLX+dsQblJs6owUECuJ6qsBKepd9th3/L64DPTcVGUt5gJ02iI6Ra4/LBjiNOuyhKFKoq/eO09x7e2A44TmGeDSqT0kfrtjrxNVtnBm5yZ7lq5R9UEwRLAkQvYDb698MmWrNX8qMaYsBqcTAkiQbCCNwbQIxDwzkolSa2qxsqQbHuYMfKcXBwSlSbyiqQbEsxsYsRYAibX7H5pNxfQMeOS7Jv7By0MKhrOxMKpqCF3k6zuO5PcTi2K2ToUjTFNH0316RJI7m8NMC2Atbg1eq40pA3LMAotsQBsetlv88EuGcu0aVTxcxUFQRdSDGoH3kgeoGFdeWUr8BFPgVTMlnoKLMWMtBM9BrIBgX+ffAupmay+VnaG8xsB3Gx62M+xw8cV5mFRGAg0+gm3thaPCcxmGUDy02MyVYwQOhEk/XqcPCd9gliAiVmQA3EeWQxBG9hG5H5k4dOUeD18wpeuNNEggTMsI3UbQdpO89cVU4Rl6DIHDVVFjqXSGe3UgnT/KDvvbBTOc56iVsKYEeUWWOhBte/+nUZJ2tAjB+SjxXgbCoKXiNp3pNO0bqxHmgbjeL4HcA5YoNW016hNS5CqfKVU9TZuu1pHfFvO8cpMSzvJgaT1FySfRthG31ws5TjrpX8SmmqAQBBtJF7bm2FxqdFcigqD3MfLGXoIXp1CAkmHupk7CLgxMdcD8rkWdIooGYaSSCBYg3UbkbX3/PGvE8tmc3AcLSp/wAxn0uFnEvAcjSpeIKteqyMQuqhMWGzHSTuOna+HUmo7eyUoW9I+hGGNdOMxmLnMY1MYj+zqd1U+4H64zGYxjVson8Kf5V/pjz7In8C/wCUf0xmMxqDs8qZJI/u0J9h+cYFfYa3/wAmgD8o2v795sffGYzGNbLDcOsf3VInw5iP/Mjbf4Z6/jjTL5Fvv0KexuvQwIEatiZ/DGYzApGtlZcrW2+zUh/iPp/N79Og3xu2UqBrUEK9YZh1H83af1xmMwTWzfMUWDkLlwUB+LW0xI6avfHmapOr+WhqWRB8Rgfhk2k2BtvjMZgUvRrZGabTfLMR38Q339f+J9MQ5/g6FiDlC6382s3sYt62/wA3pjMZjUvRrZFV4PTYgfY2IB/jIgT0t03/AOMX8jwem6Q1N6Y/hLE7+vXr1xmMxqQeT9nrcl5Zt6Z/zHbtiuf2a5EwDSJA/mOMxmDSBbIW/ZTw870m/wDyP/XG1H9muST4Ecf/AHG/XGYzGAe1OQ8r/wDUH+Mx9CMZT/Z1ldLf3lzPx7TjMZgUhuT9n//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www.mividaenabundancia.org/wp-content/uploads/2013/01/adan%20y%20eva%20hij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3140968"/>
            <a:ext cx="3428603" cy="3487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2387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nodeType="withEffect">
                                  <p:stCondLst>
                                    <p:cond delay="0"/>
                                  </p:stCondLst>
                                  <p:childTnLst>
                                    <p:set>
                                      <p:cBhvr>
                                        <p:cTn id="9" dur="1" fill="hold">
                                          <p:stCondLst>
                                            <p:cond delay="0"/>
                                          </p:stCondLst>
                                        </p:cTn>
                                        <p:tgtEl>
                                          <p:spTgt spid="2052"/>
                                        </p:tgtEl>
                                        <p:attrNameLst>
                                          <p:attrName>style.visibility</p:attrName>
                                        </p:attrNameLst>
                                      </p:cBhvr>
                                      <p:to>
                                        <p:strVal val="visible"/>
                                      </p:to>
                                    </p:set>
                                    <p:animEffect transition="in" filter="wheel(1)">
                                      <p:cBhvr>
                                        <p:cTn id="10"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0"/>
            <a:ext cx="8229600" cy="1143000"/>
          </a:xfrm>
        </p:spPr>
        <p:txBody>
          <a:bodyPr>
            <a:noAutofit/>
          </a:bodyPr>
          <a:lstStyle/>
          <a:p>
            <a:r>
              <a:rPr lang="es-CO" sz="2800" dirty="0">
                <a:solidFill>
                  <a:srgbClr val="FF0000"/>
                </a:solidFill>
              </a:rPr>
              <a:t>2</a:t>
            </a:r>
            <a:r>
              <a:rPr lang="es-CO" sz="2800" dirty="0" smtClean="0">
                <a:solidFill>
                  <a:srgbClr val="FF0000"/>
                </a:solidFill>
              </a:rPr>
              <a:t>Crónicas 11:21 </a:t>
            </a:r>
            <a:r>
              <a:rPr lang="es-CO" sz="2800" dirty="0" smtClean="0"/>
              <a:t>dice: </a:t>
            </a:r>
            <a:r>
              <a:rPr lang="es-CO" sz="2800" dirty="0"/>
              <a:t>Roboam engendró 28 </a:t>
            </a:r>
            <a:r>
              <a:rPr lang="es-CO" sz="2800" b="1" dirty="0"/>
              <a:t>hijos</a:t>
            </a:r>
            <a:r>
              <a:rPr lang="es-CO" sz="2800" dirty="0"/>
              <a:t> y 60 hijas, siendo </a:t>
            </a:r>
            <a:r>
              <a:rPr lang="es-CO" sz="2800" dirty="0" smtClean="0"/>
              <a:t>un total de 88</a:t>
            </a:r>
            <a:r>
              <a:rPr lang="es-CO" sz="2800" dirty="0"/>
              <a:t> </a:t>
            </a:r>
            <a:r>
              <a:rPr lang="es-CO" sz="2800" b="1" dirty="0" smtClean="0"/>
              <a:t>hijos. Escrito en 410 a.C.</a:t>
            </a:r>
            <a:endParaRPr lang="es-CO" sz="2800" dirty="0"/>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1865268046"/>
              </p:ext>
            </p:extLst>
          </p:nvPr>
        </p:nvGraphicFramePr>
        <p:xfrm>
          <a:off x="245314" y="1556792"/>
          <a:ext cx="6233527" cy="2605106"/>
        </p:xfrm>
        <a:graphic>
          <a:graphicData uri="http://schemas.openxmlformats.org/drawingml/2006/table">
            <a:tbl>
              <a:tblPr/>
              <a:tblGrid>
                <a:gridCol w="6233527"/>
              </a:tblGrid>
              <a:tr h="28410">
                <a:tc>
                  <a:txBody>
                    <a:bodyPr/>
                    <a:lstStyle/>
                    <a:p>
                      <a:r>
                        <a:rPr lang="es-CO" sz="1700" b="1" u="none" strike="noStrike" dirty="0">
                          <a:solidFill>
                            <a:srgbClr val="996600"/>
                          </a:solidFill>
                          <a:effectLst/>
                          <a:latin typeface="Verdana"/>
                        </a:rPr>
                        <a:t>RÉCORD / EL MÁS FÉRTIL DEL </a:t>
                      </a:r>
                      <a:r>
                        <a:rPr lang="es-CO" sz="1700" b="1" u="none" strike="noStrike" dirty="0" smtClean="0">
                          <a:solidFill>
                            <a:srgbClr val="996600"/>
                          </a:solidFill>
                          <a:effectLst/>
                          <a:latin typeface="Verdana"/>
                        </a:rPr>
                        <a:t>MUNDO</a:t>
                      </a:r>
                      <a:endParaRPr lang="es-CO" sz="1700" b="1" u="none" strike="noStrike" dirty="0">
                        <a:solidFill>
                          <a:srgbClr val="996600"/>
                        </a:solidFill>
                        <a:effectLst/>
                        <a:latin typeface="Verdana"/>
                      </a:endParaRPr>
                    </a:p>
                  </a:txBody>
                  <a:tcPr marL="0" marR="0" marT="0" marB="0" anchor="ctr">
                    <a:lnL>
                      <a:noFill/>
                    </a:lnL>
                    <a:lnR>
                      <a:noFill/>
                    </a:lnR>
                    <a:lnT>
                      <a:noFill/>
                    </a:lnT>
                    <a:lnB>
                      <a:noFill/>
                    </a:lnB>
                  </a:tcPr>
                </a:tc>
              </a:tr>
              <a:tr h="532466">
                <a:tc>
                  <a:txBody>
                    <a:bodyPr/>
                    <a:lstStyle/>
                    <a:p>
                      <a:r>
                        <a:rPr lang="es-CO" sz="1700" b="1" u="none" strike="noStrike" dirty="0">
                          <a:solidFill>
                            <a:srgbClr val="996600"/>
                          </a:solidFill>
                          <a:effectLst/>
                          <a:latin typeface="Verdana"/>
                        </a:rPr>
                        <a:t>El hombre de las 130 esposas y 415 hijos</a:t>
                      </a:r>
                    </a:p>
                  </a:txBody>
                  <a:tcPr marL="0" marR="0" marT="0" marB="0" anchor="ctr">
                    <a:lnL>
                      <a:noFill/>
                    </a:lnL>
                    <a:lnR>
                      <a:noFill/>
                    </a:lnR>
                    <a:lnT>
                      <a:noFill/>
                    </a:lnT>
                    <a:lnB>
                      <a:noFill/>
                    </a:lnB>
                  </a:tcPr>
                </a:tc>
              </a:tr>
              <a:tr h="1239324">
                <a:tc>
                  <a:txBody>
                    <a:bodyPr/>
                    <a:lstStyle/>
                    <a:p>
                      <a:r>
                        <a:rPr lang="es-CO" sz="1700" b="1" u="none" strike="noStrike" dirty="0">
                          <a:solidFill>
                            <a:srgbClr val="996600"/>
                          </a:solidFill>
                          <a:effectLst/>
                          <a:latin typeface="Verdana"/>
                        </a:rPr>
                        <a:t>El keniano Akuku Danger es un personaje extraordinario. No sólo por su enorme familia, por sus 2,10 de estatura o por sus 92 años en un país donde no se pasa de los 50. La periodista viaja a este rincón de África para comprobar que la leyenda es cierta. Akuku recuerda los nombres de todas sus esposas. La última está embarazada. </a:t>
                      </a:r>
                      <a:endParaRPr lang="es-CO" sz="1700" b="1" u="none" strike="noStrike" dirty="0" smtClean="0">
                        <a:solidFill>
                          <a:srgbClr val="996600"/>
                        </a:solidFill>
                        <a:effectLst/>
                        <a:latin typeface="Verdana"/>
                      </a:endParaRPr>
                    </a:p>
                  </a:txBody>
                  <a:tcPr marL="0" marR="0" marT="0" marB="0" anchor="ctr">
                    <a:lnL>
                      <a:noFill/>
                    </a:lnL>
                    <a:lnR>
                      <a:noFill/>
                    </a:lnR>
                    <a:lnT>
                      <a:noFill/>
                    </a:lnT>
                    <a:lnB>
                      <a:noFill/>
                    </a:lnB>
                  </a:tcPr>
                </a:tc>
              </a:tr>
            </a:tbl>
          </a:graphicData>
        </a:graphic>
      </p:graphicFrame>
      <p:pic>
        <p:nvPicPr>
          <p:cNvPr id="1026" name="Picture 2" descr="[foto de la noti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412776"/>
            <a:ext cx="2555776" cy="522570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520" y="4607152"/>
            <a:ext cx="6048672" cy="2031325"/>
          </a:xfrm>
          <a:prstGeom prst="rect">
            <a:avLst/>
          </a:prstGeom>
        </p:spPr>
        <p:txBody>
          <a:bodyPr wrap="square">
            <a:spAutoFit/>
          </a:bodyPr>
          <a:lstStyle/>
          <a:p>
            <a:r>
              <a:rPr lang="es-CO" dirty="0" smtClean="0"/>
              <a:t>110 </a:t>
            </a:r>
            <a:r>
              <a:rPr lang="es-CO" dirty="0"/>
              <a:t>hijos, 305 hijas y -más de 500 nietos. «A veces se casaba con tres mujeres en una misma ceremonia», Su primera boda fue en </a:t>
            </a:r>
            <a:r>
              <a:rPr lang="es-CO" b="1" u="sng" dirty="0" smtClean="0"/>
              <a:t>1938</a:t>
            </a:r>
            <a:r>
              <a:rPr lang="es-CO" dirty="0" smtClean="0"/>
              <a:t>, </a:t>
            </a:r>
            <a:r>
              <a:rPr lang="es-CO" dirty="0"/>
              <a:t>a los 20 años. La última, en 1997, cuando él tenía 79 y su futura esposa 18. Hoy, de sus 130 mujeres, unas treintena han fallecido, y otras tantas han sido devueltas  por infidelidad (hoy le quedan sólo 52 en total)  De sus 415 hijos, 39 han fallecido.</a:t>
            </a:r>
            <a:endParaRPr lang="es-CO" sz="1700" b="1" dirty="0">
              <a:solidFill>
                <a:srgbClr val="996600"/>
              </a:solidFill>
              <a:latin typeface="Verdana"/>
            </a:endParaRPr>
          </a:p>
        </p:txBody>
      </p:sp>
    </p:spTree>
    <p:extLst>
      <p:ext uri="{BB962C8B-B14F-4D97-AF65-F5344CB8AC3E}">
        <p14:creationId xmlns:p14="http://schemas.microsoft.com/office/powerpoint/2010/main" val="579715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barn(inVertical)">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80">
                                          <p:stCondLst>
                                            <p:cond delay="0"/>
                                          </p:stCondLst>
                                        </p:cTn>
                                        <p:tgtEl>
                                          <p:spTgt spid="5"/>
                                        </p:tgtEl>
                                      </p:cBhvr>
                                    </p:animEffect>
                                    <p:anim calcmode="lin" valueType="num">
                                      <p:cBhvr>
                                        <p:cTn id="1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3" dur="26">
                                          <p:stCondLst>
                                            <p:cond delay="650"/>
                                          </p:stCondLst>
                                        </p:cTn>
                                        <p:tgtEl>
                                          <p:spTgt spid="5"/>
                                        </p:tgtEl>
                                      </p:cBhvr>
                                      <p:to x="100000" y="60000"/>
                                    </p:animScale>
                                    <p:animScale>
                                      <p:cBhvr>
                                        <p:cTn id="24" dur="166" decel="50000">
                                          <p:stCondLst>
                                            <p:cond delay="676"/>
                                          </p:stCondLst>
                                        </p:cTn>
                                        <p:tgtEl>
                                          <p:spTgt spid="5"/>
                                        </p:tgtEl>
                                      </p:cBhvr>
                                      <p:to x="100000" y="100000"/>
                                    </p:animScale>
                                    <p:animScale>
                                      <p:cBhvr>
                                        <p:cTn id="25" dur="26">
                                          <p:stCondLst>
                                            <p:cond delay="1312"/>
                                          </p:stCondLst>
                                        </p:cTn>
                                        <p:tgtEl>
                                          <p:spTgt spid="5"/>
                                        </p:tgtEl>
                                      </p:cBhvr>
                                      <p:to x="100000" y="80000"/>
                                    </p:animScale>
                                    <p:animScale>
                                      <p:cBhvr>
                                        <p:cTn id="26" dur="166" decel="50000">
                                          <p:stCondLst>
                                            <p:cond delay="1338"/>
                                          </p:stCondLst>
                                        </p:cTn>
                                        <p:tgtEl>
                                          <p:spTgt spid="5"/>
                                        </p:tgtEl>
                                      </p:cBhvr>
                                      <p:to x="100000" y="100000"/>
                                    </p:animScale>
                                    <p:animScale>
                                      <p:cBhvr>
                                        <p:cTn id="27" dur="26">
                                          <p:stCondLst>
                                            <p:cond delay="1642"/>
                                          </p:stCondLst>
                                        </p:cTn>
                                        <p:tgtEl>
                                          <p:spTgt spid="5"/>
                                        </p:tgtEl>
                                      </p:cBhvr>
                                      <p:to x="100000" y="90000"/>
                                    </p:animScale>
                                    <p:animScale>
                                      <p:cBhvr>
                                        <p:cTn id="28" dur="166" decel="50000">
                                          <p:stCondLst>
                                            <p:cond delay="1668"/>
                                          </p:stCondLst>
                                        </p:cTn>
                                        <p:tgtEl>
                                          <p:spTgt spid="5"/>
                                        </p:tgtEl>
                                      </p:cBhvr>
                                      <p:to x="100000" y="100000"/>
                                    </p:animScale>
                                    <p:animScale>
                                      <p:cBhvr>
                                        <p:cTn id="29" dur="26">
                                          <p:stCondLst>
                                            <p:cond delay="1808"/>
                                          </p:stCondLst>
                                        </p:cTn>
                                        <p:tgtEl>
                                          <p:spTgt spid="5"/>
                                        </p:tgtEl>
                                      </p:cBhvr>
                                      <p:to x="100000" y="95000"/>
                                    </p:animScale>
                                    <p:animScale>
                                      <p:cBhvr>
                                        <p:cTn id="3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blipFill>
            <a:blip r:embed="rId2"/>
            <a:tile tx="0" ty="0" sx="100000" sy="100000" flip="none" algn="tl"/>
          </a:blipFill>
        </p:spPr>
        <p:txBody>
          <a:bodyPr>
            <a:normAutofit/>
          </a:bodyPr>
          <a:lstStyle/>
          <a:p>
            <a:pPr marL="0" indent="0" algn="ctr">
              <a:buNone/>
            </a:pPr>
            <a:endParaRPr lang="es-CO" dirty="0" smtClean="0"/>
          </a:p>
          <a:p>
            <a:pPr marL="0" indent="0" algn="ctr">
              <a:buNone/>
            </a:pPr>
            <a:r>
              <a:rPr lang="es-CO" dirty="0" smtClean="0"/>
              <a:t>Hazte una idea, si este hombre de Kenia tuvo 415 hijos en 92 años de vida ¿Cuántos hijos tendría Adán quién vivió 930 años, con toda la vitalidad por ser el primer hombre de la creación y los recursos de la tierra, como también la vitalidad de su esposa Eva? </a:t>
            </a:r>
          </a:p>
          <a:p>
            <a:endParaRPr lang="es-CO" dirty="0"/>
          </a:p>
          <a:p>
            <a:pPr marL="0" indent="0" algn="ctr">
              <a:buNone/>
            </a:pPr>
            <a:r>
              <a:rPr lang="es-CO" dirty="0" smtClean="0"/>
              <a:t>Un experto en matemática estima que de acuerdo a la genealogía presentada en la Biblia, para la época del diluvio existían aproximadamente 1’000.000 de habitantes.  </a:t>
            </a:r>
            <a:endParaRPr lang="es-CO" dirty="0"/>
          </a:p>
        </p:txBody>
      </p:sp>
    </p:spTree>
    <p:extLst>
      <p:ext uri="{BB962C8B-B14F-4D97-AF65-F5344CB8AC3E}">
        <p14:creationId xmlns:p14="http://schemas.microsoft.com/office/powerpoint/2010/main" val="3855229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wipe(down)">
                                      <p:cBhvr>
                                        <p:cTn id="43" dur="580">
                                          <p:stCondLst>
                                            <p:cond delay="0"/>
                                          </p:stCondLst>
                                        </p:cTn>
                                        <p:tgtEl>
                                          <p:spTgt spid="3">
                                            <p:txEl>
                                              <p:pRg st="3" end="3"/>
                                            </p:txEl>
                                          </p:spTgt>
                                        </p:tgtEl>
                                      </p:cBhvr>
                                    </p:animEffect>
                                    <p:anim calcmode="lin" valueType="num">
                                      <p:cBhvr>
                                        <p:cTn id="4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3" end="3"/>
                                            </p:txEl>
                                          </p:spTgt>
                                        </p:tgtEl>
                                      </p:cBhvr>
                                      <p:to x="100000" y="60000"/>
                                    </p:animScale>
                                    <p:animScale>
                                      <p:cBhvr>
                                        <p:cTn id="50" dur="166" decel="50000">
                                          <p:stCondLst>
                                            <p:cond delay="676"/>
                                          </p:stCondLst>
                                        </p:cTn>
                                        <p:tgtEl>
                                          <p:spTgt spid="3">
                                            <p:txEl>
                                              <p:pRg st="3" end="3"/>
                                            </p:txEl>
                                          </p:spTgt>
                                        </p:tgtEl>
                                      </p:cBhvr>
                                      <p:to x="100000" y="100000"/>
                                    </p:animScale>
                                    <p:animScale>
                                      <p:cBhvr>
                                        <p:cTn id="51" dur="26">
                                          <p:stCondLst>
                                            <p:cond delay="1312"/>
                                          </p:stCondLst>
                                        </p:cTn>
                                        <p:tgtEl>
                                          <p:spTgt spid="3">
                                            <p:txEl>
                                              <p:pRg st="3" end="3"/>
                                            </p:txEl>
                                          </p:spTgt>
                                        </p:tgtEl>
                                      </p:cBhvr>
                                      <p:to x="100000" y="80000"/>
                                    </p:animScale>
                                    <p:animScale>
                                      <p:cBhvr>
                                        <p:cTn id="52" dur="166" decel="50000">
                                          <p:stCondLst>
                                            <p:cond delay="1338"/>
                                          </p:stCondLst>
                                        </p:cTn>
                                        <p:tgtEl>
                                          <p:spTgt spid="3">
                                            <p:txEl>
                                              <p:pRg st="3" end="3"/>
                                            </p:txEl>
                                          </p:spTgt>
                                        </p:tgtEl>
                                      </p:cBhvr>
                                      <p:to x="100000" y="100000"/>
                                    </p:animScale>
                                    <p:animScale>
                                      <p:cBhvr>
                                        <p:cTn id="53" dur="26">
                                          <p:stCondLst>
                                            <p:cond delay="1642"/>
                                          </p:stCondLst>
                                        </p:cTn>
                                        <p:tgtEl>
                                          <p:spTgt spid="3">
                                            <p:txEl>
                                              <p:pRg st="3" end="3"/>
                                            </p:txEl>
                                          </p:spTgt>
                                        </p:tgtEl>
                                      </p:cBhvr>
                                      <p:to x="100000" y="90000"/>
                                    </p:animScale>
                                    <p:animScale>
                                      <p:cBhvr>
                                        <p:cTn id="54" dur="166" decel="50000">
                                          <p:stCondLst>
                                            <p:cond delay="1668"/>
                                          </p:stCondLst>
                                        </p:cTn>
                                        <p:tgtEl>
                                          <p:spTgt spid="3">
                                            <p:txEl>
                                              <p:pRg st="3" end="3"/>
                                            </p:txEl>
                                          </p:spTgt>
                                        </p:tgtEl>
                                      </p:cBhvr>
                                      <p:to x="100000" y="100000"/>
                                    </p:animScale>
                                    <p:animScale>
                                      <p:cBhvr>
                                        <p:cTn id="55" dur="26">
                                          <p:stCondLst>
                                            <p:cond delay="1808"/>
                                          </p:stCondLst>
                                        </p:cTn>
                                        <p:tgtEl>
                                          <p:spTgt spid="3">
                                            <p:txEl>
                                              <p:pRg st="3" end="3"/>
                                            </p:txEl>
                                          </p:spTgt>
                                        </p:tgtEl>
                                      </p:cBhvr>
                                      <p:to x="100000" y="95000"/>
                                    </p:animScale>
                                    <p:animScale>
                                      <p:cBhvr>
                                        <p:cTn id="5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656184"/>
          </a:xfrm>
        </p:spPr>
        <p:txBody>
          <a:bodyPr>
            <a:normAutofit/>
          </a:bodyPr>
          <a:lstStyle/>
          <a:p>
            <a:pPr marL="0" indent="0" algn="ctr">
              <a:buNone/>
            </a:pPr>
            <a:r>
              <a:rPr lang="es-CO" dirty="0" smtClean="0"/>
              <a:t>El </a:t>
            </a:r>
            <a:r>
              <a:rPr lang="es-CO" dirty="0"/>
              <a:t>único descendiente de Adán del que se habla más detalladamente es Enoc</a:t>
            </a:r>
            <a:r>
              <a:rPr lang="es-CO" dirty="0" smtClean="0"/>
              <a:t>: "</a:t>
            </a:r>
            <a:r>
              <a:rPr lang="es-CO" i="1" dirty="0">
                <a:latin typeface="Agency FB" pitchFamily="34" charset="0"/>
              </a:rPr>
              <a:t>Caminó,  pues,  Enoc con Dios,  y desapareció,  porque le llevó Dios</a:t>
            </a:r>
            <a:r>
              <a:rPr lang="es-CO" dirty="0"/>
              <a:t>"</a:t>
            </a:r>
            <a:r>
              <a:rPr lang="es-CO" dirty="0">
                <a:solidFill>
                  <a:srgbClr val="FF0000"/>
                </a:solidFill>
              </a:rPr>
              <a:t> </a:t>
            </a:r>
            <a:r>
              <a:rPr lang="es-CO" dirty="0" smtClean="0">
                <a:solidFill>
                  <a:srgbClr val="FF0000"/>
                </a:solidFill>
              </a:rPr>
              <a:t>(Gé.5:24</a:t>
            </a:r>
            <a:r>
              <a:rPr lang="es-CO" dirty="0">
                <a:solidFill>
                  <a:srgbClr val="FF0000"/>
                </a:solidFill>
              </a:rPr>
              <a:t>). </a:t>
            </a:r>
            <a:endParaRPr lang="es-CO" dirty="0"/>
          </a:p>
        </p:txBody>
      </p:sp>
      <p:sp>
        <p:nvSpPr>
          <p:cNvPr id="4" name="3 Rectángulo"/>
          <p:cNvSpPr/>
          <p:nvPr/>
        </p:nvSpPr>
        <p:spPr>
          <a:xfrm>
            <a:off x="2555776" y="2708920"/>
            <a:ext cx="3816424" cy="3785652"/>
          </a:xfrm>
          <a:prstGeom prst="rect">
            <a:avLst/>
          </a:prstGeom>
        </p:spPr>
        <p:txBody>
          <a:bodyPr wrap="square">
            <a:spAutoFit/>
          </a:bodyPr>
          <a:lstStyle/>
          <a:p>
            <a:pPr algn="ctr"/>
            <a:r>
              <a:rPr lang="es-CO" sz="2000" b="1" dirty="0">
                <a:solidFill>
                  <a:srgbClr val="FF0000"/>
                </a:solidFill>
              </a:rPr>
              <a:t>Caminar con Dios: Es el trato constate y familiar que Enoc tenía con Dios. Es una relación parecida a la que Adán y Eva tenían con Él durante el tiempo de convivencia en el huerto de Edén. Esta relación estrecha es el deseo que Dios quiere tener con nosotros. La oración "en todo tiempo" y "la delicia en la ley de Jehová" son características de esta "comunión intima" con Dios.</a:t>
            </a:r>
          </a:p>
        </p:txBody>
      </p:sp>
      <p:pic>
        <p:nvPicPr>
          <p:cNvPr id="1028" name="Picture 4" descr="http://t2.gstatic.com/images?q=tbn:ANd9GcQIoDSRh2OOdRvgU7L7MaWWSQ73AeqHWlbl-BtKncMyuC5MgB1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2996952"/>
            <a:ext cx="2232248" cy="2304255"/>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6" descr="data:image/jpeg;base64,/9j/4AAQSkZJRgABAQAAAQABAAD/2wCEAAkGBhISEBIQEBIQEBUUEBQQDw8PFBAQDxAPFBAVFBQQEhQXGyYeFxkjGRUUHy8gJCcpLCwsFR4xNTAqNSYrLCkBCQoKDgwOFA8PFykcHBwpKSkpKSkpKSkpKSkpKSkpKSkpKSksKSwpKSksKSkpLCkpKSkpKSkpLCkpKSkpKSwsKf/AABEIAKsBJwMBIgACEQEDEQH/xAAcAAABBQEBAQAAAAAAAAAAAAAEAQIDBQYABwj/xAA3EAABBAEDAgQEBAUDBQAAAAABAAIDEQQFEiExQQYTUZEiYXGBBzKh0RRCYuHwFbHBIyRScvH/xAAaAQADAQEBAQAAAAAAAAAAAAAAAgMEAQUG/8QAJBEAAwADAAICAQUBAAAAAAAAAAECAxEhEjFBURMEFCJCYXH/2gAMAwEAAhEDEQA/AKE9T9V1I3U9OdE8gji7HfhB0voU0+owCUlpLSWkAIEoCUBLS4AxzLQc0R+asKUUrVxo6U+REfU+5QL2H1PuVa5BCAItZ7RaSBrT6n3KVzT3LvcqeJg7p8lBT0OAOxwVDJgN60ji9MkcptIZFHPDSEc49LKtcqNVj28rNReSOk4BLSWlMcSku1KAlpcOjdq4hP2riEARkJhClITCEyODFyWly6KIpsaDcVE1tq30+Kk8rbErgZj4Q4tHGGhwmxBHRQ7lsSWjO2dp2nbjZWu0rRWWHbRY6HuqvT8Qha3SmdLWfIdktMDCvr7K6hxK7KHEZQRkWRzRWYoFQY49OPRE+UnwDhSUgCB8YqqXJ8hSrugPOnZAc0tcAW8AE8GwOo+izmraSIyCCKPoOn6o6YbDvNkWQOvQ8Ej6Kry83dwN3zvqT0P2pevCafDJTAKSpxC4BaBBAEtJaShcAY4oHImRkp4VbkdUlMeUCyC00NUjyo/MUGVEexCTyIoyITJUqY8kPmJDISorUii2U0RzKtmarCZBSqNlJIAEtJQE4BSKCAJ1JwCUBLs6NpIQpKSEIOEJCYQpXBNITo4REJKUgapmwLuzhFE1W0AQBYjsfonhiUiwgl6WtTpgbtBAtZXHjtaPSyQKWqOkK4XkEwJqqWn09h4Wcw4uVptHd/KfspZTklzE40iIYrKbDFZVlDDSzlAyEUE57k1poKGSRCQDZXrkNJIuVNC7PN87LLHOikaeDYu/X6cirQvlNL3gNoOHw9yD14rtwt3rulNfIx54HLXX0o811/y09mgsLQRVgUCLtbVmlJEfBmEy9F4ttAVZINtoDqePsqhzKNL02PSdhIcGuH0AskHqs9q/h29zgRdE0K63y2voq48y9MWoMlScApJYS0kH9klLSTBZRwq+dqs5RwgZmKVjz7AZGcIN5R2R0Qe1ZbZeSIsNIaYFHbUyVoWemVRXAJxCWThcxLsYHljKDeFZzsVfIxSooiIBPa1cGqVrVJscaGp21PDU7ak2dI9qa4Kbam7EbOA7gmEKdzUjYbTpnCKJnKMDOE5uKnOHZDezgPtRWMFAByrXTcbcml9OMMw4losACrPqh9N0vmyrv/SQQNq2Y7Xpma5YZpWMXu4WoxMWndEN4bwto5Wh8kXdKWV94EokgbSKhJuyhDY6IiGQ/wAyiMEyOQsj0+SVCSSqsoVsbI5coXyJFVIUI12BxYSLPehQPCo8XPkaLDJD6WW+vZauSN3yI+iF8sMIG0V6gLk1pa0DXdlYzUDI0itpvguoH7i+FQapFM1wIYXDkCuVe6rlxsJcQBXJPfp+qJw8xkjbHI6joqp+P8kuC63zZis7DMkZcGbXNJPJaLG6yDf17KjpegZjYtxBFX39zdf51Wd17SNgEjQK7kDaDZ449eq1Ysm+MlUmYmQU7kfMFVZLk2R6CFtgk71CuncmMcsFV01JcJQxMmj4Uodwo5D6qNdHRXSxkpYWIoxJWwpNjkEkVoGfHrlWkkZCAyXnouUjqA2tUrY0xgUwCzsohAxODU+k7Yl2MRbVNFBwpI40ZHHwuOjhVnF56KZmOAi5QhnSLqezgydyC3Wp53ocGlRHCQBW+jnlUzXWVtfC2ntdSeV0Wnwt8GJ5AoK1xsSQEWrnA09rWilb42D36rQml8Gdi6PCWttytQQeiCLCfkpYxXCm+s6EDrykllHQJuylBKU8yK2OfMhnyJr3qB71dSTbHPkXIZz1ypo4bNrrQ2Y00SE+OYUmy5TR1WNJpljE6liuktpbdWK4scXY9VU4r58Z42g1f5aDgV6H/BxuO4Ec1d/JJNp8ZuwOVrnOktNcIvH87KWHFGQwOLNhu7IA/wA+hTs3TnmFzA0OFUbLS4D5Aq+x8ZoHX7qWSMAWKUfyd4P4nj2RprgSCCOeCRSrpdLXpusZMRB5bfQiwvP9Zm2ONV9la8zrmjkRozOo4dFA7Fa5eQXmigZYaCztMsmQNk7JHOURabU0cSnsfQ5gtTwwlLDj13RLZNq62BHkYnCo82Egq/fmiueFV53xKFUOkVTGI2PH4tMhi5RhsMdVXVNvpuJAH6kKFMqCiNPDFO6A2uLeQO5uh61V/wC4U9nSBTwvIS+SlLUbBkE0iCkep8hBOCtIo5ptRvj5T2tpPjbZCc4H6dgCrK0+gZAY8KswICRRCvdK8PFx3A0ArykRpm802TdVLQYxrhUOhxhjaJFlXccg7pn/AITJTLfZDF53H5J5yBShElkldlCthJntRveh3ZHooZcn6q0yI2TSOCHcUzcSkLVVIUa8Lk4NXJjhJk6hMzoyx9eUNk6nI5vLfuD0/RHCcEKOeWOqJaPS+iFr6B/9A8bVAOpLT+hVrg6jv4u/ms3LmFrqcwED8pu+9jlG6drEZcGvbs9HD1T3i2tpCzf+mugZah1J+1ho2R6mkL/rXlkCtwI/MO31RI1eM9QOfVY/Ck96LbR55ruBK4ki+L5v0+XZZKaF9kOv9V7RqGcxzD8IXmOtyAONDuu5MrfwNEozZBHHSu6R9Uo9QnN9UI6b52kdc6P4jpq7KKNxtRvkROOFBeyvwTQm+vClcKTmNvsmTNpVr0IvYBNLykFEJsxSROWG2aEidmP6Kd+KXMLRwerD6PBBafcBNhejojag3obRmI/EBIZ5kYJa63Fpok/lFN7d/wCyt8MPkLZCwxt2mg4gucXbadx0FX7qmfC3+IeDzbtoA9eSVsYoaaB6NDfYUnzNTpIhibbewF8aGmVpLEgpolGWaGU+RyaQ4jVjJCh5GLSmKDuarnSdHJokKrDOVpdGYTRs8K+NbJU9FpHi7aVnh5ewUOENln4QW9fRDY8rxyR7rdE79maqL2PPs8WrN2qSHo39VSYGVuI3UFoI5mAccqr8VzRLosOS89RSnjkNXfuq3L1Jrep+wQE+rOcOOETidP0cdpGjGc08Ai0pyGjklZ3FzmtH5ST6lJNll/aloWDpN5C5k1lg4Huhpta/8fdVO1LsV1hlE3kYQdSkJ6rlCBSVU8F9CeT+yZszx0c73KmbmOPDwHetjlN8td5a40gTYZBEy+CAD1F232Vk3Ajc38rPqOv2Ko2ilPDkuao3jb9MorXyi9xog0VZPydyQrLFiaf5Vmo9UIB4s9r5CfDrszQQC3n+kWPoVmrDbKrJKLvWYWtZ0rheZa84AlXGp+KJeWvO75nqsnqecX8LHWOk9M0xSaMtqEpLiUxkxRs2OhvIr0U64VQwdVYYqE20jcYX8ki4xn1BrHKDLdwnuHzQ0q5VhMlfKV0SWTkp8cay0y6JoFYwIKFnKsoI1mtjGOz5NmW/tT+Pu3qttpeSJYmyCubB+oNH9/usr4j0uR2TcbHPuPf8A3EAEA2B/VfurTwY5w8yJzXNoCQhwLS0k7TQPUE37K2XVY0/oyx/Gy5maq+YK0ymqrlWaGaQSVqGey0RO9NgeL5WmNsVh+k6WH8FaTF0wRtoKq07LYB8PVXEExpenhxNoyZLSJYoh3Q+VM0Gk3Ikcq6WQkrZOPXszu/oLZKL6KV2c66BLR8kGwqVnLlaUiLbDI22f+SimRJIQEW1i0ySZEI08MUojTxGqCkGxLsU/lqePAkd0Y8/Rrv2Q2l7AC2Llf4nhWV3LqYPnyfZcov9RjXPIf8AHX0VxjXeWiX7QWhxaC521gJAL3UTtaD1NA8BLtG4tsbgA4tsbg117SR1o7XV9Cu+QmgYRJfKRYgPouEKHR0FEScIkcMT5hSxxNHUX9VN5EOpZh/EGE4O5BVK3BLj0K2HiLIp4A6Kndk9mjsvPyW22bYlJGXzYhdA/pSrg1XmfERyaVRK6h6LLRoQM7koiE0hWvKKj6Wk2x9EjpUNLIVOUJkyKVM6kNa8WjI2qqY5WOPKs9lUgyNisIBwgYnKxxislMYmx8VvmeZzu8vy+vG3fv6etqwGI3f5m0b9nl7+b2bg7b9LFqOJoKPYzhRdMVlRmhUuSVc6meVnM2fqr4+nQPIkTGPtB5O4nhH6bBdWV6WOGSui80eO64NrTY8W0eqE0XAoA0FcnG9P1Xr4q8V083J18K7KcaWfnyKK1OXinbyFVx6KHHlVp79E1wqG5Tj0CtdNx3O7UrXG0Fo7Kzx9M29F2ZYtUgGLARsUBpHMx1KIVoRJsDESd5aK8pL5SfZwl0zTmucNxv8Apbf6la6ItaALaPQWP3WODCPknR2DYJHzCy5cTyP2WjIp+Dbhy5ZN+fI7i1yy/tX9lvzr6PD/ABl4tnyNgkiGPtYySMAAub5gEjXNeRuBIaw8V+W+nKpNM1h8ORHMPOcGlsj2seYy6NkhGzcL42bm9vzkfW1/FKHIbmudPG2HeXGFrephY4xsc6uLIb24PsVS+HcRkuQ1kr9kb3NZNLuoRxukY0yuJ/lBIu+qyVTdb2VlLxPQB+MZ2v8A+1G4k+SS9waAaDd7QLdTr5BHBHHdbvw7rrMmFjhJE6Tb/wBRrNzbc2tzmtf8W34mn5bquwV8+PdYJc9pIlHQgXuv+V1ANGz0r4mjjhenfhBo0Ukn8Q1482CR/wAN7iYpIXxHoaFOcCD/AFO4/mVozU33olRKW0emthJ7JxgKNER+aQwLVshsw3ifEO9pVLJOGNPHK2PiPHtpv7fIrzzOkIBWbJ7NEVwHnl3WSqzLdwpHTIaZyg6LyDEJPNpTtA7oSV3JpTZVEpn4UMslqJ8wpCHJ5UKRZBrGohhVazLREeUFGkx0XGPIVa4zvVZ/FmVvjOWPIPo0eEQrNrOFTYD1ewusLNPa0RycMzq9glZjIYSVq9cHJWZySt/6efs464B+SpMNhDx9VzTas9Nw7cCvWlGaqNZpTztCtGyWhNNx+AArWFrQ4ArWmY2zv4Ykcrhg+gVqyEORLcUABUTJtgOPg0OUSMdGxw8KTyFVUTaK/wAld5KJy544tvmyMjD3iNhkcGB0hBIYCeLIB4+SibqUBL2+dDcdeaC9g2WzfZJPTaCb7bT6Gu/lS+Q8WMbjk8AX9OUXHosh7Af+xXaTq8ckXnQSRyR83ICCxu2924n8tUbuuiotb/FrHixvOx3w5L/OEPlbzGfzU9x+EmhxyLBuxdFRyZ2vWisY0/ewPxH4thwpJopo8hxia2nxxkxPkcwPEe4/l4I+Kq60eCEmg+NcTMyBBAXNBYSJJzFFb74jDNxJ4BO4cCwO/HinivxE/LyHZLi0OfYdsa1hcLPLtvU1Q5PQAdAqzBzAx4c9pkFjczcWhze7SR8lm/c5N+y34Y+j6wj0cD80gB/pXLzrwj+JeNIYcYtMDGY7WOmmcS4vYwNG1rQbFN5s3bh1AJSK35d/2J+CX9Tzn8T8qCXUZpMd/mhztzpWlxY5xF0wHjaBtaKNEC+9DJ7uDyVceKYx/EPLXQ04+YGwSNlY3zHF2zcz4bF8104VOWcf5wT/APFhZqGgrZ+DfGEuBIx4jiILWMkke0/DjmVpfw2iT055/UFYxqIYzgndyKG02eOl38r/AN0J6BrZ9H6Z+K+nzZAx2ySM3GNsTpGuaJHvLgWUORTg1t9CXegs699EWP8AOv7H2Xy5pjp2zNbDcb9zSyQUypWSB9AsHPMjL7jjjil7bL49hjjLWvZbYzDFRtnmF3lseT1dbtzyaFNAFAmlRZGTcITxVqrWgttefZct2ofEHidkr/gd8NnbdWW9nH68qpdrDa/MFx1sZTobLNRUM0/ITRnMk6f3QOXOAkHXA50/CGfIq7+OCQ5oS6HVBE0tFA7+V0099FDuXNDKwgSKaKRBb09k1JHJWbRo8Iq6x3rIYuqbeCjovEIvuFhyYbfpFlkn7Nthzcq6hyqCw2HrbeDuHurF3iJgAO4AH1470saxUrT0cvTRZao+7WWz3UVZS6ww/wAw5+aptTyWkWCCvVidNMy75odilaDTJmgi1j8fUAOpUh1oAiitqrRBrZ7NpIBaCpc2OjYWM8M+MWUGuc0dBZIHJ7LTP16AkDzWEuIaBYPJ/sCnVk3BZ4eb2KusXLBoLGTa/jso+Y02aFEGzYHHuh3/AIh4rHFrpB8NdObNXX+3um8zngenQAfJGCIdSG/Yf3XnWnfidgu5MlBos3QJdfQD0qvru+SNg/FGCTF89jaJn8os4JYzd+Y+p2NJ+rh1Q7/0PDXwGfiBpcc2K9xxRlyxteMaECQ3LK3y7LWnsHbr9WiiCvnXJNOfwQ4O2uaSdwdTQRtPxcODh1A7dwvfYfxSxJI5Caa/YfJDq+KQs+AcXwXH2BXiusyh8kpc+N8shkknETKYx5yy7YSW0TZNO3G2yNb8NUp20/RSU0Ay6hKC+nStLmgSyNcWl0YawRsLQBTRsoA9CR6Kvy3EOAPQAbQQOh56WfX2pa/BJ/gQGTYz25coZkQyXE2B8c8TmOeeT5ZogkVQ5sAcZbU2AbNm0tAc229z5jz8VEi62iwaNDk8lIMV9rgFI3k8/wDA7/RSjGDjtbXchxrkAfVcOkcdF3Q/QEDt80iKx4Whstu6ANsB3PxtNiu3HcVz60uQBXpUidXHt/ygBqUFcub/AJ7IAkZkuBsOII6EEg362ulyHONucT9SSmPHKRAClx9SktcUiAFDiOiUvJ6kpq5AHLly5ACpFy5AHJUi5AC2kXLkAKHFOdKT1JTFyA2P80+pXGU+pTFyAFtIuXIAW1wd6JFyAHeafU+5SEpFyAOSpFyAOS7ki5AHKZjW7SSefT7fuoVyACCwEclg4HPr6/l+3skbDz1a71o/uoEoQBNLFtHW746Een7pFFa5A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6" name="Picture 2" descr="http://t2.gstatic.com/images?q=tbn:ANd9GcQQ2P8LJInAnswtknpeQ3nMlCRMLULfdVEUZ3nGARhjNz_FDj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708920"/>
            <a:ext cx="2359149" cy="2592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7219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randombar(horizontal)">
                                      <p:cBhvr>
                                        <p:cTn id="10" dur="500"/>
                                        <p:tgtEl>
                                          <p:spTgt spid="1028"/>
                                        </p:tgtEl>
                                      </p:cBhvr>
                                    </p:animEffect>
                                  </p:childTnLst>
                                </p:cTn>
                              </p:par>
                              <p:par>
                                <p:cTn id="11" presetID="14" presetClass="entr" presetSubtype="1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randombar(horizontal)">
                                      <p:cBhvr>
                                        <p:cTn id="13"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836712"/>
            <a:ext cx="5112568" cy="5289451"/>
          </a:xfrm>
          <a:blipFill>
            <a:blip r:embed="rId2"/>
            <a:tile tx="0" ty="0" sx="100000" sy="100000" flip="none" algn="tl"/>
          </a:blipFill>
        </p:spPr>
        <p:txBody>
          <a:bodyPr>
            <a:normAutofit fontScale="92500" lnSpcReduction="20000"/>
          </a:bodyPr>
          <a:lstStyle/>
          <a:p>
            <a:pPr marL="0" indent="0" algn="ctr">
              <a:buNone/>
            </a:pPr>
            <a:endParaRPr lang="es-CO" dirty="0" smtClean="0"/>
          </a:p>
          <a:p>
            <a:pPr marL="0" indent="0" algn="ctr">
              <a:buNone/>
            </a:pPr>
            <a:r>
              <a:rPr lang="es-CO" dirty="0" smtClean="0"/>
              <a:t>Le </a:t>
            </a:r>
            <a:r>
              <a:rPr lang="es-CO" dirty="0"/>
              <a:t>llevó </a:t>
            </a:r>
            <a:r>
              <a:rPr lang="es-CO" dirty="0" smtClean="0"/>
              <a:t>Dios, dice la Biblia: </a:t>
            </a:r>
            <a:r>
              <a:rPr lang="es-CO" dirty="0"/>
              <a:t>Es el premio por </a:t>
            </a:r>
            <a:r>
              <a:rPr lang="es-CO" dirty="0" smtClean="0"/>
              <a:t>una </a:t>
            </a:r>
            <a:r>
              <a:rPr lang="es-CO" dirty="0"/>
              <a:t>vida piadosa. </a:t>
            </a:r>
            <a:endParaRPr lang="es-CO" dirty="0" smtClean="0"/>
          </a:p>
          <a:p>
            <a:pPr marL="0" indent="0" algn="ctr">
              <a:buNone/>
            </a:pPr>
            <a:r>
              <a:rPr lang="es-CO" dirty="0" smtClean="0"/>
              <a:t>Enoc, ascendió </a:t>
            </a:r>
            <a:r>
              <a:rPr lang="es-CO" dirty="0"/>
              <a:t>a los cielos sin pasar por el trance de la muerte. Su vida fue muy reducida en comparación con sus familiares que era de </a:t>
            </a:r>
            <a:r>
              <a:rPr lang="es-CO" dirty="0" smtClean="0"/>
              <a:t>857, </a:t>
            </a:r>
            <a:r>
              <a:rPr lang="es-CO" dirty="0"/>
              <a:t>al vivir 365 </a:t>
            </a:r>
            <a:r>
              <a:rPr lang="es-CO" dirty="0" smtClean="0"/>
              <a:t>años. </a:t>
            </a:r>
            <a:r>
              <a:rPr lang="es-CO" dirty="0"/>
              <a:t>Su ejemplo e influencia fue importante y más adelante veremos hechos que lo demuestran</a:t>
            </a:r>
            <a:r>
              <a:rPr lang="es-CO" dirty="0" smtClean="0"/>
              <a:t>.</a:t>
            </a:r>
            <a:r>
              <a:rPr lang="es-CO" dirty="0"/>
              <a:t/>
            </a:r>
            <a:br>
              <a:rPr lang="es-CO" dirty="0"/>
            </a:br>
            <a:endParaRPr lang="es-CO" dirty="0"/>
          </a:p>
          <a:p>
            <a:endParaRPr lang="es-CO" dirty="0"/>
          </a:p>
        </p:txBody>
      </p:sp>
      <p:pic>
        <p:nvPicPr>
          <p:cNvPr id="4" name="Picture 8" descr="http://www.cristovendra.com/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836712"/>
            <a:ext cx="3456384"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1539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blipFill>
            <a:blip r:embed="rId2"/>
            <a:tile tx="0" ty="0" sx="100000" sy="100000" flip="none" algn="tl"/>
          </a:blipFill>
        </p:spPr>
        <p:txBody>
          <a:bodyPr>
            <a:normAutofit fontScale="92500" lnSpcReduction="10000"/>
          </a:bodyPr>
          <a:lstStyle/>
          <a:p>
            <a:pPr marL="0" indent="0" algn="ctr">
              <a:buNone/>
            </a:pPr>
            <a:r>
              <a:rPr lang="es-CO" dirty="0"/>
              <a:t>Con Noé encontramos a la descendencia </a:t>
            </a:r>
            <a:r>
              <a:rPr lang="es-CO" dirty="0" smtClean="0"/>
              <a:t>fiel de </a:t>
            </a:r>
            <a:r>
              <a:rPr lang="es-CO" dirty="0"/>
              <a:t>Adán </a:t>
            </a:r>
            <a:r>
              <a:rPr lang="es-CO" dirty="0" smtClean="0"/>
              <a:t>quien procedía de Set, y paralelamente y totalmente </a:t>
            </a:r>
            <a:r>
              <a:rPr lang="es-CO" dirty="0"/>
              <a:t>corrompida, </a:t>
            </a:r>
            <a:r>
              <a:rPr lang="es-CO" dirty="0" smtClean="0"/>
              <a:t>la otra descendencia de Adán, que procedía de Caín, cuyas hijas son llamadas: «</a:t>
            </a:r>
            <a:r>
              <a:rPr lang="es-CO" b="1" dirty="0" smtClean="0">
                <a:latin typeface="Agency FB" pitchFamily="34" charset="0"/>
              </a:rPr>
              <a:t>hijas de los hombres</a:t>
            </a:r>
            <a:r>
              <a:rPr lang="es-CO" dirty="0" smtClean="0"/>
              <a:t>» </a:t>
            </a:r>
          </a:p>
          <a:p>
            <a:pPr marL="0" indent="0">
              <a:buNone/>
            </a:pPr>
            <a:endParaRPr lang="es-CO" dirty="0" smtClean="0"/>
          </a:p>
          <a:p>
            <a:pPr marL="0" indent="0" algn="ctr">
              <a:buNone/>
            </a:pPr>
            <a:r>
              <a:rPr lang="es-CO" dirty="0" smtClean="0"/>
              <a:t>Aunque </a:t>
            </a:r>
            <a:r>
              <a:rPr lang="es-CO" dirty="0"/>
              <a:t>su descendencia directa </a:t>
            </a:r>
            <a:r>
              <a:rPr lang="es-CO" dirty="0" smtClean="0"/>
              <a:t>después del arrepentimiento de Adán, siguió </a:t>
            </a:r>
            <a:r>
              <a:rPr lang="es-CO" dirty="0"/>
              <a:t>fiel a Dios, andando en sus </a:t>
            </a:r>
            <a:r>
              <a:rPr lang="es-CO" dirty="0" smtClean="0"/>
              <a:t>caminos, cuyas hijas son llamadas: «</a:t>
            </a:r>
            <a:r>
              <a:rPr lang="es-CO" b="1" dirty="0" smtClean="0">
                <a:latin typeface="Agency FB" pitchFamily="34" charset="0"/>
              </a:rPr>
              <a:t>hijas de Dios</a:t>
            </a:r>
            <a:r>
              <a:rPr lang="es-CO" dirty="0" smtClean="0"/>
              <a:t>», Muchos de estos «hijos de Dios» apostataron uniéndose en matrimonio con los infieles.  </a:t>
            </a:r>
          </a:p>
          <a:p>
            <a:pPr marL="0" indent="0">
              <a:buNone/>
            </a:pPr>
            <a:endParaRPr lang="es-CO" dirty="0"/>
          </a:p>
        </p:txBody>
      </p:sp>
    </p:spTree>
    <p:extLst>
      <p:ext uri="{BB962C8B-B14F-4D97-AF65-F5344CB8AC3E}">
        <p14:creationId xmlns:p14="http://schemas.microsoft.com/office/powerpoint/2010/main" val="375626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861048"/>
            <a:ext cx="8229600" cy="2265115"/>
          </a:xfrm>
          <a:blipFill>
            <a:blip r:embed="rId2"/>
            <a:tile tx="0" ty="0" sx="100000" sy="100000" flip="none" algn="tl"/>
          </a:blipFill>
        </p:spPr>
        <p:txBody>
          <a:bodyPr>
            <a:normAutofit fontScale="92500" lnSpcReduction="10000"/>
          </a:bodyPr>
          <a:lstStyle/>
          <a:p>
            <a:pPr marL="0" indent="0" algn="ctr">
              <a:buNone/>
            </a:pPr>
            <a:r>
              <a:rPr lang="es-CO" dirty="0" smtClean="0"/>
              <a:t>Lamec </a:t>
            </a:r>
            <a:r>
              <a:rPr lang="es-CO" dirty="0"/>
              <a:t>murió a una edad por debajo </a:t>
            </a:r>
            <a:r>
              <a:rPr lang="es-CO" dirty="0" smtClean="0"/>
              <a:t>de 777 años, </a:t>
            </a:r>
            <a:r>
              <a:rPr lang="es-CO" dirty="0"/>
              <a:t>cinco años antes del diluvio y Matusalén murió en el mismo año del diluvio.  </a:t>
            </a:r>
            <a:r>
              <a:rPr lang="es-CO" dirty="0" smtClean="0"/>
              <a:t>Y la </a:t>
            </a:r>
            <a:r>
              <a:rPr lang="es-CO" dirty="0"/>
              <a:t>influencia de Enoc </a:t>
            </a:r>
            <a:r>
              <a:rPr lang="es-CO" dirty="0" smtClean="0"/>
              <a:t>llegó </a:t>
            </a:r>
            <a:r>
              <a:rPr lang="es-CO" dirty="0"/>
              <a:t>hasta la vida de Noé,  setenta años después de la ascensión de </a:t>
            </a:r>
            <a:r>
              <a:rPr lang="es-CO" dirty="0" smtClean="0"/>
              <a:t>Enoc, a través de su hijo y su nieto.</a:t>
            </a:r>
            <a:endParaRPr lang="es-CO" dirty="0"/>
          </a:p>
          <a:p>
            <a:endParaRPr lang="es-CO" dirty="0"/>
          </a:p>
        </p:txBody>
      </p:sp>
      <p:sp>
        <p:nvSpPr>
          <p:cNvPr id="4" name="3 Rectángulo"/>
          <p:cNvSpPr/>
          <p:nvPr/>
        </p:nvSpPr>
        <p:spPr>
          <a:xfrm>
            <a:off x="251520" y="260648"/>
            <a:ext cx="5112568" cy="3046988"/>
          </a:xfrm>
          <a:prstGeom prst="rect">
            <a:avLst/>
          </a:prstGeom>
          <a:blipFill>
            <a:blip r:embed="rId3"/>
            <a:tile tx="0" ty="0" sx="100000" sy="100000" flip="none" algn="tl"/>
          </a:blipFill>
        </p:spPr>
        <p:txBody>
          <a:bodyPr wrap="square">
            <a:spAutoFit/>
          </a:bodyPr>
          <a:lstStyle/>
          <a:p>
            <a:pPr algn="ctr"/>
            <a:r>
              <a:rPr lang="es-CO" sz="2400" dirty="0"/>
              <a:t>El diluvio sucedió en 1656 después de la creación, menos 120 del tiempo de gracía, la orden dada por Dios a Noé para construir el arca habría ocurrido en 1536. Y para esta fecha Matusalén Y Lamec hijo y nieto de Enoc aún vivían, y ayudara a Noé en la construcción del arca.</a:t>
            </a:r>
          </a:p>
        </p:txBody>
      </p:sp>
      <p:sp>
        <p:nvSpPr>
          <p:cNvPr id="5" name="AutoShape 2" descr="data:image/jpeg;base64,/9j/4AAQSkZJRgABAQAAAQABAAD/2wCEAAkGBxQTEhQTExIWFhUXGBwaGRgXGR0cIRwaHCAdHBscGhweHiggHB8oHRobIjEiJSsrLi4uGB8zODMsNygtLi0BCgoKDg0OGxAQGywkICYvNCwsLCwsLCwsLCwsLCwsLCwsLCwsLCwsLCwsLCwsLCwsLCwsLCwsLCwsLCwsLCwsLP/AABEIAPUAzgMBIgACEQEDEQH/xAAbAAACAgMBAAAAAAAAAAAAAAAEBQMGAAIHAf/EAEcQAAIBAgQDBgMFBgMFBwUAAAECEQMhAAQSMQVBUQYTImFxgTKRoSNCscHwFFJictHhQ4LxJDOSosIHFjRTc7LSFSVEY+L/xAAZAQADAQEBAAAAAAAAAAAAAAACAwQBBQD/xAAnEQACAgICAgIDAAIDAAAAAAABAgARAyESMQRBEyIyUWEUI2Jxsf/aAAwDAQACEQMRAD8AsHZyn/suX/8ARp/+0YZJTna5xB2fy7DLZeVn7Gn/AO0YdUahU8h0AGKy+tSDhbQKhlHIsItblgxaDzefriSpWYGWMTy/C/5Y1/aX5ao9cILFvYjQo/UlbJERJj9bYjYkWEkD3P0xHVci5JPkPwv88R5WqKoYowcA6SKbTpbmCPzws8LpjGC6tRJBUAN/kIOIapWYCx+P6vjCnMC08vz54y2+4n8cGMaXdxXI9QUpJMyZP65emMFIjfn+vzw9y2VAXV8h5YhqrLWERvI/rgh5KA0J44WPcV93t1xImULRcR1vy9MMUy2v4jKjceeNKeXUnmeW1vWMCfLE34KEArInWd/IT64hUajbfDbNZeneFHywCYDERA39ueNHkltLM+KpvSpU0ktcx+vTGiOd0Uf0GPC+0XJJ9NsFjKNpljAPU/lhZ1+Xc8B+oHXDsILLHTEAy6g9Tvt+Qwd3IvLTj3WBy9/164crgCosqb3BAPX8MaKp/V8Eahvpnp7YlJnkAOnmOuGB/wBCe4f2DjLNIt6bD8cZVy52kSOUg/TEjqDvJxgt94j0wX2MH6iRvk4+NgOcC5+WIhba8jmsdPXE5Xz3xqEmY+mCC/uYW/UhHmR5H9c8bUWjkDYbjEum/wCvriP5/LG6qpm55wViaGXBn/c0oHlpXD+jT0rIu3nhHwDMjuMv5Uqd/wDKMNDWnrflE38r45pV/ZqWKwkVViTPSP640qsFvck7AX5fTDOgoUEtHoeQ88VDj/EhUA0BxSJMtOg1IBNmPwU7XYiTAgXwl/IRPxFmOx4mbuR8SzzVhUSmbKjAuGiWEfZ0yfu38T+UYX06WkVXQhXSkSppgiFWNOn+AQwBYS51GwjB1Zh31ZR96my7g2NOQLxoG5C7tuYAwtytQNrEzqpVLncyrGQSOccheABCgapNsbM6AUKKEZUe0NRVnMorwQuunKt4ud/Cdjzg7i1y+ynEadYAoQ4jYeF4/lO+KhqapTdVDMZQ+FSeZ1A+gbrPM74iznBK708uEplDT7ydRC7sGW5uPbBkwfiQmdAbiC/DcGLBrH2HPGUgW9tp88VlczWpsB3lE09KytaoC2qPERvAw3yvE0MhWFNlF9P2igfl6wMYrqPW5O+ExrUraF06Z2uMD0s22x5n8cDNmSGA31GVYG3sfrBxJTExvJ88V4sVi4hiF0YUrSOW36viEAGxE+2+NaVcHVBujaSL2Nv6jG1R/P5/rzxSuMxTZAPUkmBIQD13HtiLM1pgEb/rrjQi9vw54x2gYMYR7izk1qa1G/hH1xFpN/17frpiQNjWec/rnhyqoiyxM8K8selfMfrljFa2PSQMeJg1NDTn9fPGBYFv643WoBafxx6x2t8/9ceDTeMjKef688bKDIsPn+umJCb49VL7fr9DHrnqkBB540ZfLBar+oxBUX9foY9c9A+EuBQy0rANOmB0JCC3rvg85tUl2YKBzbYdP9MJ6FUDL8OkX1IJP/px774Oz3DadQeJAW+6TMgmwO/njlG2BnRCURcVcZ43RNQK2YIAKk0whlzP39vD0Ue+FwzNEUWYrmKgRlbxBQZb7NdPPmIHKxxLxlIrV6LIKnehACIBVtMAgEdSDuDbAeXo0XyVRArodNIVGINxrHiEmGtOJaHcsFLqE1M7NQMuXAfmWd2IGnSDpWxLfCFmWg8r41NauKaNRp0gxLB+6pBgpULF7k76TeOXLENPIMuXGYFTUkkgQRF9BaZk+ERPJSYxFm1buaQIYAVKisu33VN/TT6YaKGp4EHcLqnOMCHZ1G52p7edv1fyxBm+GMadFmrU1JL6iavxCfCAROqOeFNQCCoVR8vf++Js45/ZMt/DVrDaJFz6c/LHmAC3DkmYyKDKEB6f/iRLoNUAogIMwW2NvPBvZ/KUaa5g0q2tu4YkBCoABmRJnp9cLaD/AOxNt/4jn/LTm3v/AMuDOy6XzIuNVA/lvHPCJoFRPl+IOgLIx8KqdJNjLqLg7fESCOYxeOzvaFa0AkK68j7exvz/AA2xzwA6GEmCgt08ac+XpiXKkKEa58TwQSuklVgnqBzGx54ow5SgicmFcmp1XK1/tcyBNquxPIquJz7D1gdMVjKceU16yyVDFX5QSVA3xYQBH9P1fF+LMSoqc3yMYV7MmUAybmOQ640qVQBAuTvzx4458v19MTBY2AHp+WG/Y+4ocf1IcvExf3OPKkt5dIOCJx5IwQF+5hauhBqdE82t64m/ZxidafkMemljaEzkTI0pgbAY3akd+U/rnj1qXv64jr1dIPleI+XvheTKuMWTDTGzmpsVjcwMaVHgTFp89vPAxcCnqa2xJPIfmcBvniygID4ieVyASBbzg26Y5581smQKnUsTxVVbaNKFZGsDfof649q0D5R54qtavMo8qw6W8QP0xHXzWYUCKrFeUX+eLg5imwL6htVYocPuI1o0kiIFMMQTFtjhqucSVXUWZoI0i0BgCZMTfCHJ5im1LK6iUNSmQrIJUkJoIqJzlZ8QvbBmcqkVKLuuoCV1rLKVJBVg3K4Eg3GOaHIJH9loxigTNeIVgmdb7JahYKqhtgYnn6RMc8EU+K0TQpsaANNyqqo08zCgqAAokTvgHtCpObWLt4NMX8+U88eUtNIJQpKj1VJYCZWnyOoyAzRYLPMzhQOiI1hZkvaStTpZR0CaVZTCDfTMsQBMCTGra4xImeyrIR3NTSzHpBZt/vTfA+dpH9nzJZRqcKGYtJJLAQYsAByFhhjk0Oq4pgC8KZMD0wPKaFEXZg5LvWU0KjOCdUBiJJ5eKN8T5uhkzTpU2ouFdmKKJB1femGke+FlDOIveM1cISxsFExFpJn97HvFay6qIdqjKEBlbOdUnkBG4v0xvImEAJHxTKUUpaUVkpftFMsGmfhXVuTyGGeW4XQpljTrOutCv2itcGDIbSJO3PCjMVAaGpQ4H7RTtUJJPhWbtygR7nEnDTTNRNOVYEsksSTed/7YEbmXrUgzfYmr4ir03UgCQSD8StebcvphNxLhdWkoV6bJDkieeoKLESDseeLZxB2/aqrKuyp4teghr8wekYi4txKstCjJVu8LagwDczEHfb1xQp4rUHjZiHj+XVKtVJjSwUGI0gEEehEEW8sMOE8cekClRiVBADkyOW/7pub7HnG+BOOhO/zRbw+PTM2NpI6D164DyyvBJ0lWuWmAmnmwOwgC/PA434e5mXHyEu+bzRKZcAyXrAGOhAF4FxeffDinQI/1/DHO6HEzRWg1LxoKrQrH4ii+Jt7b2Hli6cK7SUq4MMFYDxBiAR64twZbG5DnxEVxjQU7wDPM3/KdsTgbYr+Z4tprBlGoGmQp5fHf1FsaNxWozTqAA5CL/jhxyfWwIsYCTLEXi+3mcC1OKILCSfKfLb54TNn5mSWMWI3ny5C3rjRaoWCTLfh78zHIWxP8+Q+qEavjr7Me1OIqIBs/7pvB6YhpvqMA3BMzG52m0Tzj0wlaqF8Q3sL+nLniShnlo0j++eZv8hG3X1xLmRslM3XqUY1VDqE8WXVoozBaAL8ubnpA2GCeHmnRWRaTCzckbb+ZE++K01cr9pIeowOq9lBkQfPEFXPM7KdtOw5DCVQ4+ofKMuNlTUJUC4kgbaj0/rhTVrn7pPuTcdRfBDSbkGek7nljynkHY+Q6/q+OxiI4yZzuaUc0FocOqE+Fdyd/CWLADnsRhnwpKqNXCOq01b4iPAALnXaGBB+g2xDleHB6GXR6dUrTGrSqfHrWy35eIySbWxvnclmqgDKjJpUlKaxCMp8H3rmAPE078scsnZEs9QmrUNRiiE0JUFqhUhnpz4gIM0FI5m/kMLOIUDTdjUpBEnwaSNOkTZSpi49DO++GnHOH16kmkAoZArBmAmCSNieZxpkclXpuR3idzHwswN+W9vlhd6sQvc0zLgUK9ICCtAMRazMdt4mIwHw2qq0atXSB4QoO5JYCfoD88GZ6grCppq0KbVF0v9rIi1xzmw+eFHGQFy60abq1mLMmxO1j6CPc48tMYR6nmUq6mVREsQNtpIn6TjON5yMxUIPPSANWwgbD0HzwbwbLojtVUCKdMn/MbL+eK+EDio5kkmfaJ/AC+GDERqbzBFw/O5jVkqjdKqdf3Itc3nBPAc2HzCDxjxWnVFr87eWI+M5YrQTLgQWVXbynWZJ99/LGvBFFFkrtTqMJiQhAhhp1LqhpBOxABBsTgVqjPXQnvHMwvf1JDGXGzAWgD903HyxFxLOtooEqQoPhUi5E76rob8hfA+arI9WsxFw7AgxIgCx5/DH0wx7TIEp5VI+Gnq6iSLf64MpVTBkBEB4wwFTMd5Cfagkk6gZXTAAvMzvHrhXXBQ01DaVbSb7wvIxIJ526YYdqmnM1g41xpYTyEHYyIwnrZIAwrVELqrWaVvtIMXx7gaE8G3qNM4QVpqpVYrVYOwbwLsL7npMYBapqhhKvICuLRFmE7E7WOInLAKsjwGpMDTJKhSROxsAY6zgpNRCkmGNLWybhpUlWIIi5seh53GNRmGxBI9GFNxUqcv3kGabiQIv3huf7fhhgmfUqSBeBHMXZVP0OK2XYGnqELcQBaz3NzHONxyxuG06wAV1KPCQYJ1reJg+IASCcMR2VdTCgJlso5ibRB/UdcGIwWRJDdYFveSfwxWMvmCqMXBEadMGRvf8Ai2HnhnQzSsoMgqbAqZM9B52OKUdWP3G4g4yOoxYAiTfpvf8AUYXVKhZuZjqBbyHQYOCg+HUDB25/WMYuWWPjXpCyfWOuDdQ24u6G4KlDUNI5/M3/ANN8F0OGGCxhQOv9tv742GWqbqO7QX1ORMe22Ic5VCQD42ItrBgm945D6nCfhJizkJ0JhrCGCtqAF7ACPW5HqfbAmY4poRNQYAjlIBjoAJgcrRfnifJ8QVUcEpYSWVREzYAbk4R1c14iS2o9T/SbDFGNSBuLuzVQ6iKiUcoWr1oZwjgVGA0nSogT4YBG3TE1JSXqUHqPqZYU940h1JEbxDDn1jEvFaBqZPJgLDs3/MiyCfdb+mIcye8Va1wVIDT0YWP5etM45agWbnTJ0Kh2dyw05chRLCGgfE8Xmecg4B47VFMCgoXU5HesNlgQqjkY5+ZnDXMVmOWp1CRrSpMi29wbc/EPecVelk3YlVBZ+9HnMMCL8vD9ATjcYFm54+oTw3L60zmpfB3IYdVIINj7YDbN96xJ20hRy+6D7f0jFnrtppV6CEErQYuerkpMRyC/hiucB4Z3rJTPNFLHcDSssT7fXGA/Y1N1UdZ5u7ylMffzBWeoXl+besYC4ZlA7rTA+PRy5DUD9BGM45XNZ3YABFXSgjYKRYchsNvPDbhOW7pHzB2SkQB1Zjb9T97D2NLcDkOog7TMa2ZqIGIQlKawNWpE7zUAoiZIb1jEVXO1CpqNWcFoXu21SsRymxMGSRexGC1yfeOFJ8AAWppPiYkk6P5TuRuZjrhBxrMGirAjxCUXqRaJ6xJAO8b7Yn4EgQxmA1UzO19VegUaWqBabao9BB+I3jrucW3ty012UfcogDyMxipdgOD1XzdGrWI8NSVU+Skg2sBExixdqa2vMVTM3j5AGPxxQV2B/JODAO1VQftVTw+LuwPUx+jj3NUvtVWNu7HTYTHtM4k7UZWM3VUn4tEeWo/Pc4zOIvfsohtTGfJVEkTznSJ8rYLlSV/I2txTnKxIGnxIWqwLiWAlifKLW6X3wTriqQTLChNrCCtk9hbA7iEQWkrmCeUeFFEfh742y6KKtQq8qKZ3HxAj+p38sTE0DGflJqg0FGuU+6bExrBIIm5kR+r+PVVgwgQXkg3HxKYg2mVAjz3xmVEPpkBCJveH1QCBOxET5Qce1qTLWCbgMTccgwkgzvbb+oxos6E2tzepVEaVeYKxM2tJN5kSY3O2NEIsRKEtytsre83540zmUqBWqBRpAUkkRE3UbxMQYvAI52wu4dnRUJUgKy3N7WESPflhnBibJnuPER0OJFahDGVJW+3IC8sJ+QwxocTOkgNMKSSIEWJAJiTt1wt0SdhMGbRqgDafa2NeG5UFjcAEqp8MfFAN5jng1ylPrFPjB7jtuMsTqZtTSdIOwInSYG+FufqszeNvHKDe3iMC/oZw+PCqdOWUySI8bQOhnrzwCipJBValuSk35QW5b4Y3lelkIAvURU5fVFlUnfr+eMyqs4gBiR5ACPc4PqUCD9o1p8NMQx912GJKnD69eCyqsbTIJnqOtsB8rnZMPUPzOZepQ4eVADgkiOZAifeLj1x7UAVlqopNOoCpUTzPw+quIHmRhf35GWyOibVBpIHMMLe8/TDM1RGmwp1zIM/7uofCQD0DgfMHEoG7li/iIwyqg5dwG1LIZCOaxII+R85tiE5haFJjS8VVjeP8KbSx6na+NOBMy1qlBtmR2CxEHVy8vEbeWAs1UK64FmEN6qwYH1t9MYdMRNba6kdEAd+ysTqymoeZZqck+fiGPWqfs+WRVaatZFnqKQAj0mZPpgzIZIihUc86VVFEXNw3uPCB7eWK8K2pqBNyQFJ3gRYekr9ceGjqCNDcacGoGqpRRqbU6Ac7kx9GFzbHQcrwaklMUav2oGkPqPhk3nSIBBNhM7euKh2EXXXrIX+EayBNww0yeQHhJ9QPPFnznF9CO0rV0KA8GCyqZJI3VwJt5gjF6AEXJCCGIlU4jTqDNsq09NKiWqPpEKEACU+XlMDoTii942bqvUKHSPDTAHrJHzifPHZc7xh6ojK0TXX71TUoT+JDJ8RgzABG+KVW7qnTIOki5JWRI30nTEiIEf1xN5GQJKPGxF2nNuD9o62UzOumQyq7eBri4Isdxbp8sP14kMyGdJlz96JVmm23mL4QdpTSmKaqpmbKo+cM18edkawTNUwTCuRH8wunldgB74apBFxrYq1OgcXr02zplzLEAGJ0KBvEESSDEjzxvTbIK1s3pIBBBPUQd1mcA5mgtDMiSW2fVbUQVEloHVh7WwHTpBxULIDMAWm7E7Ticb1cJjUaVMhk2AjiFJYDASyXDaZ3IO6jbzwSnAqbF+5r0CHUIApBjaTZiTMH54S8J4KmYqrTlQNDsWCzMMsRJHz6ThrmuzWWOuKegkwIA8MEgkXG8YAitGEKM3/7q1ZIUppIgHU2oXm5jbyGIeJZHMUkqVGEhGLatQM076ljyUyDfp0wir8P0VWoipUsBpIZlJnSRsYFiR7Yhq94hTRmswNTGftGIgagCJMGw2M7eYwxVPdzxbckeimZWmWq/ZtrcvUZk1OdxTSQInn0HlGEPZzKVP2kClJVNeoi88vcHUuGdXKCuun9oXUt1R1UBt5kqLmTzGJeGpmMjrrUgJEhiR4SLeEQQY8KgRfDQeJnnPIRsRaPhjafRb4lo1SJsJs0WGo2uP8Ah9MKaf8A2mZk/wCDSI6Q3vs35YZZTtzWrABcll31bAPzMctM4WyvdmACp1HD5qsT4jSUrsoKljt+95nfGih6jwyAx96pUJtyGlTH0jCzjVTL0Ci1F7whhrAgMVAv84B3642TtDkTcZSsBvZgLeQD7enUYxSSLqKyePRq48y+VVCWLl4AEU10ifLTE4CzXFSTA1KOXgLH3mABjWl2kyZG2ZT01GduYJwm4/x5A4GXFV1i7szgz0iOkYJTvcT/AI7kbjSvWanw/KEMQUzAIjlBBHtHzE4bVWSrTJFlq7j/AMurzg735f5cIuP5zujl9FFGpUwB4rK9TSNW14BIGJ8p2lpkGMiigi+iqw25/DbC79xp1UO4XmyrL3hOpGsSLRsynmLGR5MBywwzGXpq7tVMIrBiB8TTMKB8/SMCvXokScvYibVmIi8MDa245RzxVO0/GjGsBkGyrq1Fm9TJHsLbQxJjeHI2I3lQ3LSvF+8q1Cw0qlJtKW8K6SJAjyxXqdMmlSZQSbHTzJDGwtE74qtDNZupW7uk7LUKEvraBpjZt4F4gxc7YufZ7PBctSarl172Sg0OfEQSsxcCwMn+uCKFdzO+p0bhVFaSd0yoq6Sz8gzmGdieYAKrPnH3cEf/AE2hXKOaVMU1DX0gT90W6bm/QYV9l87TqUtbsmsUxSZXcfCpMHxEGCpAnrvjXifH6Ud0jhlDL3pp3WnTBkrqFpaIsZk4r+QASQqb1HVLidGnVqopgJTVjA/fYkAR0DD/AIhjifE6paqyl3AZ3CgMRChmmIMQAD7x0w9rdoJr1Kq+NmW+8Alg0A9EAC/xHawnCOnkofvWP+GdM/ujwknrJJPLfE2R73LfDxEt/PcqToSagJJhTEknn5nEaE+AjcTB8wZH4DBFJZ708oOBqXwLf7/9MGDHuAJ0vO8XpV5qUTOqgo9GsCD0IwrzlUimVHNiT8riebadxynrijcMz70X1qxEG99xIn6Y6GlKk7IdQZKaiF3mep2Mm+AfHRsSflG/YKjFZZgk0nNjtLqY8rRONOPcRanoamoZnqlbzAszTY7eEfPE/YtQK7gf+WT6SyHacK8+7kiIKiozSxIFwVIBg3vtueuEsRyFxiixqAcZZ/2tu7HihZtIIgSTvA8+mIUBqIrEeBb+hbUQPO/5YfZDLAUKlR/i8RJg+ICYNzPwgC52Htisoz3eWAMWJPIEg3MC5Ji2+H+O4LgCL8hOKX7k3EcgKigFvCOSgST/ADRtHQe+AF4TrKwW2hRJby8Uk9fwweadNjDysyRDEKwO5F4m9xz9MaDtEmUqsVphgAFFyCDzC2gxaZjfF2fS67kGM21E6kNHszV1+MrTUNIYzM8wogTvzIF8NTUo5NCKKk1WgF2u0/q8CAJM4W8Y7YUnAKUmDH9+NjuQQTB8h0wJlD3yh2N4n0Pl09cc4jI356E6inGml2ZlOiXYPUJkkSTfmDF9x+OH70QRqXTqAExabE+xj8sa0sqojUsjqDIttfl74Mp5AMwVZBLQImZ2EAXnz6DAs+6iDkJNMIqyNPvF1HRIIGknSZO4AJu08huL4No5JWGoEAHYidsF9pytOuyUKSmqoHjJgAEQCbx6QOuEuQzrqmjwgKSNdS3qsdQZkzHSb4wBn2IeTGANdxlnaP8A9uypMyHZejEl9VvP+uAeHtoLAUnsZ8RPp+7grPyOHZNYE62brPj+RtHPljOFitXICgBebkG3OdIubRYdRg0UEkRPElRN8znHClNBUE8wTc2tYWNv0cULiNdalTSgOslVQGfDJ9d5g7dcdD4h2eFR1ptWIkAgKukE8lLAlr9RiTI8AyYq0ylNppsx8RJ8ex1TckRblacGf9I3DCcprwPghoZFqYH2rkl3mdZ2Efw8o8vPAlPKpTfu0nSguwaYY3ZRa07kR588O87xUURTUVVDuxhXuNJk6vp5XOIKVI1C9RxrYx4UQ3IAAFp9yTiVWYsSfcpfjwCCKDl6orUDRapSqkllqbAUb65PMyBKnkFnfBHDKr5pS2cOYqAmaaUQiLp5s0Jz5ciCcEoGCH9oYoJZpbwjSyiUWY6R/mBx4op16ZgkuwBRaZgoBYFrwJA+9AACjkcN+SjcoXx8eRBDq2fp08vSoLk6kAgk92WZm8yBpUeUm3TFW4lTLV3UMxNR1S8eFEGqoQByBJHqCcEV6NekpXvHerAgK7aaYudTta+9trc8QaTObrX8Cd2hI5kXPlO97+I4yyTZjxjVF4LK3VSKdQ8mkry8JMD8MB5hNKsOhU/QYdcdpaKNL+Kgn4mfxwt4sg0luRC/TDcbXJsy9/wReiwkfeaD6AYf9muKOU7oDUV+HcnT0AHIHnhQgCg6hfTMfxNsPkMP+AcK7istauo0KCGAM3PUDluYHlhztQMhyoSLEvPYBmNTMap1BAbi+87ewwvoZZy4RCCxMbgiSL+gAJJ9MWPg+coawKJQCpSbSVG5UiQ3OY5Hzwv7MUxFSpEHSFBNom7fRVPocc7IeTAxvj/jZkHaBiqU8pTU1JgMQLkDxMAB1IM+sY1y/BvswHQ6oBMtY+w2uYjDChlCcwa9NhVULp0KwkloClQesEiYuTfo2r0qwlVotq5KGQ35X1AXuN+RxgdsZAEm8rkzUJyzjJVaYRHUlWJKPBlTNhbl5csL83w6nQoCu1Qs9RF0Kw+Es3iADEklUm8R4hbDHtjwXN0aeupl3QFpZiFIHlqBK3nrirZ2pVZKTVCdAJCk3A6/X8MdVn5kbisQCgmoHnEIVTe4/X474svZzO6qRB3pjSD1ETB9sVZs2dOg3A/W/wCWOhf9nXD6ZpEsVd6hJVB4m0qL+ESZucBm+qWYakc7ENylZQsRPLfb2vN/lOLP2cynd0zmWMHSxQHYA7v73A8ieuBM5wkFV00NNN7a2UKPPe4MTaJtiXtbxM92tCiJepAUDoYAA+g8gDiFmsUJVjQH7wvs/wAPFVKuZY+KuW0mJ0qPCPedR+WKmnYjN1qjLWZEp0xpRpJDm3iC73uSTtYYZcL/AGzJqFakxQD7sMpjrpJKk3M4sGX7RpUUEIZ5g8vmB/XDVajQkuTmCWXcq2Zyb1cpw+ml2KlvIDVOpjyF/fbDrJqKAWlTOwJdjva5955Y0yGXrd1T7p0hKWlwwIk62ICmfCSDcEdLjCutngq1EYgV28JU2IHO3pijAyC67jipAmuY4kSytPiBXqYJMc42AnDPLZo1nYKAlTTIc3BMRDD7wk9QR15Yp3D8xrMzZmmBGwgAnnFv+bDvKZsUxUciYWPckT+Q9TiggMKM2VzjFOpUq6agCkwCokwAY0km+4n+uDOE1zl6y06zuaDEAsrQUB5qdoncEbT0wLnsqw+0c+MnUYNgeS+wwJmmLiWPKBPMDp88LONQvECH3LnxmhlXHd01qOzEAMxspYgalETN/wDXClAjIv8AtJSLNSqMdMzcrpALDexvfnjThOcUqCR46bDVfdQbEXmSAbdRh4+UpvSal3baVLHvYCgGbGSRNoHnGOc310Zb4pFG4LRpUqdJq71xVWn8KKAqazEeH7zSRc3+WJslkg+VFItqZxLuPGS7wzWFzEgXgWxovDVq6Q6MaNMRTpIJBj7zsD5m09cb18zXWjFLLqNFyhZA4PULZQJxikH3M8jK4H0kHHOAVa63VRoHgCo9wIsZHh26nFL4mihNG0GNM+f6GLdxGrmEUNWQu5E90rO3KTdCLxewjFJ41xAswY0npjdQ+q55wST1xTiWzIBmyg/7IuzdQu7xsPwFsXbLcSNSnTq6YnQdiPGu46HxL/zYo7NFMDmxk4t/A+OVKNFKYYgBdtKG5udwTMz88NyAkaEEMQf+5aeO1AKqOliaYI02uSbnmdhfAVbPVlpmmmk02Otw3hOkKAwDgc/CII5m45D8N15mppFgqwTEBQSxIgc+gxDx7L6V0s5YM41DSQxX7o6Dc78ziILxejGICUqHcEzpet+006kMSYVLRYgAi45/LF0bjNSgyXWoSQWBsZsJDC3Ppig8MWpTeVARVaVOkMwGnSyzIOjqCZ5i8YtHZ6t3ucpGohF7DkrAMU9RqE+pFrnD8pxsN9iIKOs6NxFQUZGWVYEEGIi9jjjvarhICtlXWFB7yi4GxO8gbiLQRMnHYK1RisrcH38vxGOfdtaDd54mEsAoA+6DMz5n+mIlemFTcJPKpxzMcDqAkGCJsYN/W1rdcdA7FcYqZJBTQJoMFpW5mxIO4tjV6YOtrTqgewI/P8MBqrkhKaF3qNCqu5i9h0tPtilspyjjKRhRRcsnF+KVMwtNaJZmcEsg2NQMQrdJ0iSdrThx2f7Od0RUrPrrCwEnSg/hm7NEjUfYc8Q9juztSgr1asd840hN9CydyLEkxYchg7iuXzG6uAo3Ege8f3wPHiKWQ5c1ngp1GWYICkyQOsx+BwlNVZsgPmT/AHwop0KrSAHJnkLH6+WIq/Dagu6kTtLKAfSf1fGroycA/uNOOVhlqCJTgEQzQNyYHymR6DHL8/m3zNdmYmNVzO8Wkx6QMXHttxHU4UXMgepWQPXefbFO4Wgm/qfPSDP4fXDPDTXMzq5dUBHGSEEkWACgbcpt+uuDKlSA430Bb9XJ+sf0wHlqnhZucloHXYfLEBzWmnG7OxZoF/Kffl646FwBMz+dLqF0+ItYekgW87+VsCcLyFZ6g1AoCYJcQBYtEwbQCSQDtz2xtwSv/tEMCdSlQFXXpIgjYb2g9J5Yu3DmV6Ad6NTSFZnGj4mnwp10RDHzN8R587L1NQAnZm/B+BU1GpFLGBFRrFp/dH3FjmLnqcPsrkaZgmHIMQfhUjko2J+frhbTzQzIVUZlUoGeLMJnwEbrYXttGDamdSioVbsBCoPpbljkOzFvtOkqADUZVctO4ny2F9sQVAkkFF87A/ltgM51iJeEWNhafeZwPmOIgCEExeUEx7m2B3dTAP3N6+UEMaI0OdtAgE2sR8MGIO3LHMO0/DszUdmcFl1WVWDKrESRvvGLTxLiIJgvVk20CpLE9AB69YHPEWcro5ShSQeG1jMv6xeBucWePzx77i8oVxRnOMxQ0gA/F0IuLWt1M4vHDuzdVxrqq1GkACWYAMR0VTcHfcD3x0BilNVqGgdaLCnTLAQB/MLYpnaHjlR206fER4af3r2BIvpFxv1xV/kMxpRJPjUG4Lxfj60Kfd01CgfCFBNzaWY8zzJ3vgPh2dLsDUAVrkCN2g3Ntxf5HmML83S8SqYZgdRhgQ23xAXQLECd8GASZBvMgjr5HBpiBB/cW+Qg66ljpZgeu02O59RhvwDMy9SLFU7y9rJUpyfkT88VjK54wzBoICgwdzLR85w47LcT7qpmVqqXZqIVYuBeGvsFIadTETpFsKyeN9ddzGz3r1Om8Mqlatekdh9pTP8AC5v8j+OKF2sZlqu7NOmRb948vUT9fLBFPtI9NKaqAzICmpmsy2OnVAW0D7284q/aDiLsZqU3AJnUwQKdUkH/AHpJEk9fwxMvjvcEOFa4FVcBVXVBiTfbVffBPZfMmnmUzLkLTEoJEypEEgTttc8wcIdD1KiUlYOajKNSgnVqbSIE7KLz5e+OzZLg1KlTp0lp02FNQoLASYESTG+KQnxj+x5cZBXqMHuso9M+Z8QI6iDiNqLEXqKLXhB+ZOI2yKc6VMkdVH9MUHtjxI0qworRoKPC2pUvE9SPDtyHvgK3qSnxf7LdXy1EXqZtvIagvtYYXZvh2Ucz+1R6uD064elaEmRTIkxGk/2xq9Sn1UekefOMb1EcCJR8vlg65+oRYkUhMWHh1cjzYey4p+eymhyANJB8JAgHpixZfLr+30qTGRUcFwTYibTvvpFuc46O3ZnKvGrL05HMAg+e0HDceUKoAnQI2bnGcvmaouRqAsQdx6f1uMCZysxP3U6hJt6nrjsz9iMmf8LT/LUcf9X9sKOJ/wDZ5lApOuqgHM1BEk8yV6kYYfJWtzCP1KZ2b4eNCHutT1jIhpK0BvqkgLq8RuZIAEAGTY+KPqWjSWmy5ctBcMt42i5lR1tjZcoq0Vo0RCSEJNi7MQdP+b42PTSOVrXSy4BU8woUERbrA5Tb5Y52XP8Ae48eOCN9xC9YV6y00JIpgMYbS0GB4GWZt5jFf4pxI0arIua00zs3cw83JFQ6Z1b+ICDht2gyGXdzNFpLanKqVbULakOzKRIKAgmxF8UbiPetqp+Koqj7N11MItHK17QehGGYQriZwfHHzcfp0hK6qzc3cR8pNh7YrvEu0lbMHTr0INwhN/eb4Dp5OrUDFKVRwLQiEifMKOfnhdnuGVqUI9J13O0z7jFGPCgP9nsuRqutRpl+ckg9QTP44kyfDi1UaqxCjmsggdBHOMJqFd1gTcciP0ZwzXjYpj4b9BhrIwH1iRlU9zoVXL0hTIFbMAbai35sDfFW4nxFFo6KAChzpXmzHZnY7kC9zuYP3cKqfFquZnX8A2Atf1xKaY1a9ImN49BgcfjkbMx8ynqS5ZbxuxAkmBtblttsBgj9jcXJXqbmw36fr8R6DqSdRibA8gRywYWdWUagwJsdx4ZP4gYwFw1CayJ8fIyPuHUMSsGNViRpUSATyBk2Fz5YbdnXpbu6odemmqrrZlEbCCAN7wT52wsqZn98htT9Pur4hHuN/PD/AITw0QtRADUQ0mkHdXQyAPLUSP5YxRW5CzSWs7watWjW7rTZu8VT8XIGG2/GcVJ+GCq9buqjioqnTTqsusMt2UzuNOqCOY88X+uErMaSkMiyGUWi2gA2kf0BOKrxmnQ/amptPiAm99QUQ6HqRaObKNpOAX9xYPqKuxOeanxDLMWgsdJLkgeNCBPTlbHY6nE1Fmq0RItcxjh/ZbJitn6FJzINbSWmCdI1QOQNo98dnfs5SmRrE8gwvPWVn9DC/I7Eu8fYqSvxNT/jZcjrqPPFV4/wNMxVNV87SpqQBCyZieZI+Q+uHdTslQEnvKwieaW99GKdx3KpT1FKjlRYB9Pi+SgjnfCVUnqPJA1FPEaeXSRQeo8SdbmBMH4U9eZwMlS0YGqVPCRv033NvbfEHe+Z+eHIn7gvxlnqdn6r1tTVCTCw1NbllgSBuLAGcFUeN59NSiu7aSRcBoPmDccreeHnfhYJOhmMAAwQOki09Y52vGE/FakOlVag1E6ao21WswbleN+pvfCMTB24tDI1Zmv/AH5z1IwzK389OPwIxN/3yrZs/s7pTVW8RK6iYSX2Nvu39cZl6siGgkyJN/K/8Um4PTE/EuDUcrW7wO001OtNIjQw0MQfIMTHlhmZEQQkUFhUPdO6HD1Jneo3XURPv8RxYFzPPdSAQfWcVmtVLKaZ+OiVqI3VYGqPrbE9PODUVRhEmxsfbr7Y5Dgy9VHuS1qdKTUcAhRMnmBcSegwDw3M94oKLA01AB8Iks7r0iAF/wCMY8z3FWWQmXdjz1AR/fACZ9iGeqQqrGvTyAuKaDmzGJ6AYYitW4bUeo8qqKVRSsAa+6MdKksBfo2kj1PXEHFc53L5d+tUU2/lcEeliA3tHPAC53vqRZxA1a26+CGYzziEQYr3FeJO1OiKrGWc1L3soiYmI1Ex6YZiRiwi8lKhBl77RrTajVplVa19vnPlGOT1OGUz1kWMEjaB+X1x0DhGXq1EDhWCVbBmIhp2tJIB/LFW4vw1qVRkYEMLGI84bbYiB7YswPxYgzm50BWxIeG8MHdrpLDcGQDeYJ5YMbhzCIce4/8A6OF1Cs6CAzRvsDv/AJdrYf8ABM9QiM0tYnk6ER5ArpkW5zh5+QbiBw9xTkQp1LFxzHMSdvW/ngMVyjkqJAMRtuCN56ge5x0jJ8CyMBko1IaD/vDJ6Tf88av2WyLSO6qqDuO9P0mT8sLXIobce68k4icqzFcgkqZUK5X0YbH0OOjdms4ASC1lCIBH3dH2b+Y1FlPtgg9kOG7d1VPI/bPv53wY/B8oTPdPKp3Y+1cDR+6QGgib35x0w351kzeMx6ifjp0U2zMPJPidTDKkQsqbVFIBJ2IBBm+KzxuoGo084vxhtLxeXDB0cj7oI2HlGLrxinK+GSnPWQSo2JQ2L2kFWN5N+WKdmK1KnXHgU5esTrRZgKRsk8gDqQmenXBIynqIfCVlYy2YYZkMPCRXR5B2JINjy5fLHUH7TzcPUHr4v+u/v0xzvhXBw2fNPXNNDrLTBKD4SPO4xYs3wymh/wDGPHKy/io9OQx7IqtUdhNCWR+0TOhDOBIMgJEj1JtblhZxjLGqihSALG97bDz54rpq1gYWuY87SPmJ+WCclTzFiK9hykx7xtg0xACowtu4Hnsg9KNUQdoPvfCnPQByF/6+eLbnstVqAAtTF5sp/wDlgSl2dDnxVCT5RHynG/GbmlxX9hfFM+lSsBVk0lJjTt1AJF9jJAM+fPENTMIzaBLJ0O8AE6SSZPwxq9MX4cLo7imkzPwje1/Xz6YSdpeCE09dJR3qkFYEEjZh0Nr/AOuOfhyICBHNd3E3C80WLCRIqDVzmGjVPQix8788WXtvLVayKJJpsoG82LH6L9MUWhmTSYqdSN8UGxEgahHSRt5DDrI9oqmcr37pHEeMBrsDaBNiRIPkTh3kryoiHi0wktDMytEh9FUIDTYiVYCQVfoRf2IxBmR3o1L4GJ8S3ZTylSJi3Ll7414lWANJlUqC/eqFJEBrVEBBsQ6kjBWTzdMA6l1K1wQFB/zI0QfMWMYhII2BOnyX2YCvDyBd6r/wIpUe7MQI9jiZsgpVXzDrSpIDppqbgc5NvET5E3xnE83khZlH+UfkoP5Yr+uhqLIjOdwT4VHmblj9MMRGcXsRbOqmrEtD5mnUoliO6odJuyKZVd7MzEsfILOKZnM21Wo1VoEgBVFgqjZRgnMu1Zh3hsLBQBAtyG0fqcQDKDbU0/5dtr+HFeHGE+053l5Wc8BOp9jM8lbIIhYTTHdsCRI0/CfQqVI9DgLtnkS9MVo8dM6W8xeD8+eOW8M4xVy9QlGkCQw2DDoQOdrHkcdkyFdcxQD6tVOoukyIIPRhyZThWbGUbmJ7C4YcTOcpMT5WB5YccB4eKrMagJUECNpN+Y8htiu8Up1KDtTJ2n5eVt74iyPG6tIkrVaDvGn53XecWcmddSIqFbYnU0zK2VWW1goi3tM22wRU0sYA8VoUkX/lJNj5HFL4dkqubI713NLmSFO/7sKDjKmWak5VKzELa7FgR0hiY9jiN1CnuVoxYXLDW4itNijhlYbqyb9Pux+OPMpxbLSQxi+6kj6Gx+WElbidcoyl1iLakuIv4X1SL4RZbMFrO9S8MBrb/hgtfrGGY0DgmY7MkuGd4hSK1AKqPpplyVMjTcX6GeWOa8SVoXSSHpgEoYNhMlG+8vkbiThrX5jSxB82WQb8yQceVOBV6yd5Ty1Wpf4gxPqBMA+22HYwEk7sXPUU5rOK3dOgIZafi5SVZpgDqpEjqMMQs3Gx2223GE1XLsjhGmmyz4XBU+I+eCMhXZQqNefCBzAHP0th4qAtiNFYjYx6YmpOx5s3+aP9MQI3L13/AKf2xikj4TcnYb9Bb1xvIAR3E+43oBgfGqx6CRHmYwyoUmjwhyP4bflhhw/s1qUFqh0ETYaT5gzi3ZXLhFAVRHTEz+RUMYriHI8XLtpCOR+8JIA8+R+eBOP8bKq1yNxKqGO8NpGwA5sedgJwyzbFgyCQSI1CbSN94wtzlOSq1AndWDIgMlRcrM3FgdIEkDHL93K8Sg9xZkMoKxWanfpIlt9Ki8X+8eguurBVXMLVzApaAaSCApOgSpmVNtJEcvLrgbtP2lFNTRy+oubEKsabclFwcVfIZHMVCNdOuqEiSFbab7iZibxh6KzCzoeox3UGhL9lOFZEDS9KpEkgtULCSZIBUwJmfXBh7O8NRpNCmS3N2d59NTHHNcvwPNsTop1QJsTC8+cmdowwXJcTQaVQ1EP3WZf/AJ2xvxMNhhEnICaInR27PZJl0/s9EA/urpPqCIM4rHFuEUsuSndhkuUeASBzDxz8xuCMJqJ4im2WYW/eU/8AXjWuOIPZ6LDzLLb31GMYEyHR/wDYQZYlquoLaTCTaf5hGPKOYUyQ6+Vxyw2pdkcw/wDvIRLTB1E35AWn1xYcr2dy1PwimZ3LOJnncn8ow9nVVq9yUm2uUvs/kAGL1KaTMjU8G88iI8+uLbw/jVKixXXCtGpZ1Ty1CJhh7SPaC6vCsuNwTY7LNsL34dTNqenVEwS+3qIXbkeuAZw3cJFI6h/abI6yHQA1AOk6hzmxHvio5oMD4kVGJgajEnygCfbF1p5oArpp1DoEadDEggAHxRDeoOI+Jvl6ohqTyD4l0FtJ32AMH0xmHKVFHqNz4gw1K5wtmNRSwLU7yEBMGDuJki1+eG+YyplmZrEkhjtuYHXmMLKnByYNGiQCdwIMc5BMkn0/LDvhvCSigKqyJGplYT7A/TB5OLbGoGMFdGQ1eFHuyfETplQqmD1liNP1xTs1wvMUUVmpuEhQDYwfPny59MdH/ZwosGUHYUlK7ecWwFXSW8YqKP8A9lUmfbpj2PJwg5U5bm3Bq+XzeX7xkUOgHeoBF95EXhoMH1GLJR4xl9IGtVEWG0DyHKMU3J0crT1Band65GoNaJPhMyOZicZR4DQaSmaq73Kup/6MLYE79Riso1LdX4tlm+NqZHRoP0g4QZrK8MYz+zJYzqVSnvIItgCp2NV//wAqsW6AL6jZRgOp2Lqrdcw0zzkH1MMf1yx5R/yjCQelljXu6FCo1GkACseGDBFoLcx74pnAaunM0jpnxEFSORn+2LBwUVaSvRrwUYMQw/e0zH0mefvhciU/2mg6kHWzStrMJUH0sDjUYqTPMnJRLyM2u88riw+U42eupAEyJnr+GFNfKLUsyhp9SMYuRVAFVYAHK30OFhjNAjeqYiDz/PENamrjSyhh54zGYlExOpvSpKi+BQoPJRHLy3xsW2PUx+GMxmGJtdzCNzYbT5YxjvbaR8sZjMbxFRRO4NVqmJAG3OT+BGIhnI0/ZqNSySJG/vjMZg0AhGQpMAg2vIN/qI/PBmXrBmIINtoIt8xP1xmMwWQUdRYOoorVQ9dqV4DQSzap8xtGJavB1eAatbl/iHnzvjMZjbM31B8xwUCPtapkxdsT0ckXXT31QaRAPht6eHGYzHlY1GsBPczk1o021fa7SXnUZN7g/lGFCUqfJXBj9+QAeisCMe4zBpvuLIhdaiwU+IR5KRbofFH0wi4rnqtIBVqHQw+GAQLX3n6Rj3GY0flAYRBSeCD+ueDQ1xa82ItGMxmL8P41Jso+1y18BzHe0iHAJQ7nc2n2PnhhRVtNqjaSPhMGN9iRIx7jMc7OAH1OhiP1ky0BpKkCBbaPTbaMLF4MuuQ7WYGLctMAmJj++MxmFD8o5T9YyTp7D6Y1r5MtfvXFhZTHUcrk2648xmPYzub3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t0.gstatic.com/images?q=tbn:ANd9GcTc9g79RcftOLOcfRPe2MDqofKYU3KKEJElJhepv54lG5vTM15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168" y="269048"/>
            <a:ext cx="2754238" cy="2871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390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8"/>
                                        </p:tgtEl>
                                        <p:attrNameLst>
                                          <p:attrName>style.visibility</p:attrName>
                                        </p:attrNameLst>
                                      </p:cBhvr>
                                      <p:to>
                                        <p:strVal val="visible"/>
                                      </p:to>
                                    </p:set>
                                    <p:animEffect transition="in" filter="wipe(down)">
                                      <p:cBhvr>
                                        <p:cTn id="23" dur="580">
                                          <p:stCondLst>
                                            <p:cond delay="0"/>
                                          </p:stCondLst>
                                        </p:cTn>
                                        <p:tgtEl>
                                          <p:spTgt spid="1028"/>
                                        </p:tgtEl>
                                      </p:cBhvr>
                                    </p:animEffect>
                                    <p:anim calcmode="lin" valueType="num">
                                      <p:cBhvr>
                                        <p:cTn id="24"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8"/>
                                        </p:tgtEl>
                                      </p:cBhvr>
                                      <p:to x="100000" y="60000"/>
                                    </p:animScale>
                                    <p:animScale>
                                      <p:cBhvr>
                                        <p:cTn id="30" dur="166" decel="50000">
                                          <p:stCondLst>
                                            <p:cond delay="676"/>
                                          </p:stCondLst>
                                        </p:cTn>
                                        <p:tgtEl>
                                          <p:spTgt spid="1028"/>
                                        </p:tgtEl>
                                      </p:cBhvr>
                                      <p:to x="100000" y="100000"/>
                                    </p:animScale>
                                    <p:animScale>
                                      <p:cBhvr>
                                        <p:cTn id="31" dur="26">
                                          <p:stCondLst>
                                            <p:cond delay="1312"/>
                                          </p:stCondLst>
                                        </p:cTn>
                                        <p:tgtEl>
                                          <p:spTgt spid="1028"/>
                                        </p:tgtEl>
                                      </p:cBhvr>
                                      <p:to x="100000" y="80000"/>
                                    </p:animScale>
                                    <p:animScale>
                                      <p:cBhvr>
                                        <p:cTn id="32" dur="166" decel="50000">
                                          <p:stCondLst>
                                            <p:cond delay="1338"/>
                                          </p:stCondLst>
                                        </p:cTn>
                                        <p:tgtEl>
                                          <p:spTgt spid="1028"/>
                                        </p:tgtEl>
                                      </p:cBhvr>
                                      <p:to x="100000" y="100000"/>
                                    </p:animScale>
                                    <p:animScale>
                                      <p:cBhvr>
                                        <p:cTn id="33" dur="26">
                                          <p:stCondLst>
                                            <p:cond delay="1642"/>
                                          </p:stCondLst>
                                        </p:cTn>
                                        <p:tgtEl>
                                          <p:spTgt spid="1028"/>
                                        </p:tgtEl>
                                      </p:cBhvr>
                                      <p:to x="100000" y="90000"/>
                                    </p:animScale>
                                    <p:animScale>
                                      <p:cBhvr>
                                        <p:cTn id="34" dur="166" decel="50000">
                                          <p:stCondLst>
                                            <p:cond delay="1668"/>
                                          </p:stCondLst>
                                        </p:cTn>
                                        <p:tgtEl>
                                          <p:spTgt spid="1028"/>
                                        </p:tgtEl>
                                      </p:cBhvr>
                                      <p:to x="100000" y="100000"/>
                                    </p:animScale>
                                    <p:animScale>
                                      <p:cBhvr>
                                        <p:cTn id="35" dur="26">
                                          <p:stCondLst>
                                            <p:cond delay="1808"/>
                                          </p:stCondLst>
                                        </p:cTn>
                                        <p:tgtEl>
                                          <p:spTgt spid="1028"/>
                                        </p:tgtEl>
                                      </p:cBhvr>
                                      <p:to x="100000" y="95000"/>
                                    </p:animScale>
                                    <p:animScale>
                                      <p:cBhvr>
                                        <p:cTn id="36" dur="166" decel="50000">
                                          <p:stCondLst>
                                            <p:cond delay="1834"/>
                                          </p:stCondLst>
                                        </p:cTn>
                                        <p:tgtEl>
                                          <p:spTgt spid="1028"/>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
                                            <p:bg/>
                                          </p:spTgt>
                                        </p:tgtEl>
                                        <p:attrNameLst>
                                          <p:attrName>style.visibility</p:attrName>
                                        </p:attrNameLst>
                                      </p:cBhvr>
                                      <p:to>
                                        <p:strVal val="visible"/>
                                      </p:to>
                                    </p:set>
                                    <p:animEffect transition="in" filter="fade">
                                      <p:cBhvr>
                                        <p:cTn id="41" dur="1000"/>
                                        <p:tgtEl>
                                          <p:spTgt spid="3">
                                            <p:bg/>
                                          </p:spTgt>
                                        </p:tgtEl>
                                      </p:cBhvr>
                                    </p:animEffect>
                                    <p:anim calcmode="lin" valueType="num">
                                      <p:cBhvr>
                                        <p:cTn id="42" dur="1000" fill="hold"/>
                                        <p:tgtEl>
                                          <p:spTgt spid="3">
                                            <p:bg/>
                                          </p:spTgt>
                                        </p:tgtEl>
                                        <p:attrNameLst>
                                          <p:attrName>ppt_x</p:attrName>
                                        </p:attrNameLst>
                                      </p:cBhvr>
                                      <p:tavLst>
                                        <p:tav tm="0">
                                          <p:val>
                                            <p:strVal val="#ppt_x"/>
                                          </p:val>
                                        </p:tav>
                                        <p:tav tm="100000">
                                          <p:val>
                                            <p:strVal val="#ppt_x"/>
                                          </p:val>
                                        </p:tav>
                                      </p:tavLst>
                                    </p:anim>
                                    <p:anim calcmode="lin" valueType="num">
                                      <p:cBhvr>
                                        <p:cTn id="43"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3">
                                            <p:txEl>
                                              <p:pRg st="0" end="0"/>
                                            </p:txEl>
                                          </p:spTgt>
                                        </p:tgtEl>
                                        <p:attrNameLst>
                                          <p:attrName>style.visibility</p:attrName>
                                        </p:attrNameLst>
                                      </p:cBhvr>
                                      <p:to>
                                        <p:strVal val="visible"/>
                                      </p:to>
                                    </p:set>
                                    <p:animEffect transition="in" filter="fade">
                                      <p:cBhvr>
                                        <p:cTn id="48" dur="1000"/>
                                        <p:tgtEl>
                                          <p:spTgt spid="3">
                                            <p:txEl>
                                              <p:pRg st="0" end="0"/>
                                            </p:txEl>
                                          </p:spTgt>
                                        </p:tgtEl>
                                      </p:cBhvr>
                                    </p:animEffect>
                                    <p:anim calcmode="lin" valueType="num">
                                      <p:cBhvr>
                                        <p:cTn id="49"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5" name="4 Rectángulo redondeado"/>
          <p:cNvSpPr/>
          <p:nvPr/>
        </p:nvSpPr>
        <p:spPr>
          <a:xfrm>
            <a:off x="827584" y="3645024"/>
            <a:ext cx="7632848" cy="280831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a:solidFill>
                  <a:srgbClr val="002060"/>
                </a:solidFill>
              </a:rPr>
              <a:t>Esto nos hace ver que existía un gran número de generaciones que coexistían juntas, pues cuando Enoc ascendió, convivían nueve generaciones, pues Adán tenía 887 años y Lamec, el padre de Noé, ya tenía 113 años de edad</a:t>
            </a:r>
            <a:r>
              <a:rPr lang="es-CO" sz="2800" b="1" dirty="0" smtClean="0">
                <a:solidFill>
                  <a:srgbClr val="002060"/>
                </a:solidFill>
              </a:rPr>
              <a:t>.</a:t>
            </a:r>
            <a:endParaRPr lang="es-CO" sz="2800" b="1" dirty="0">
              <a:solidFill>
                <a:srgbClr val="002060"/>
              </a:solidFill>
            </a:endParaRPr>
          </a:p>
        </p:txBody>
      </p:sp>
      <p:sp>
        <p:nvSpPr>
          <p:cNvPr id="6" name="5 Rectángulo redondeado"/>
          <p:cNvSpPr/>
          <p:nvPr/>
        </p:nvSpPr>
        <p:spPr>
          <a:xfrm>
            <a:off x="827584" y="404664"/>
            <a:ext cx="7632848" cy="2736304"/>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2800" b="1" dirty="0" smtClean="0">
              <a:solidFill>
                <a:srgbClr val="002060"/>
              </a:solidFill>
            </a:endParaRPr>
          </a:p>
          <a:p>
            <a:pPr algn="ctr"/>
            <a:endParaRPr lang="es-CO" sz="2800" b="1" dirty="0">
              <a:solidFill>
                <a:srgbClr val="002060"/>
              </a:solidFill>
            </a:endParaRPr>
          </a:p>
          <a:p>
            <a:pPr algn="ctr"/>
            <a:r>
              <a:rPr lang="es-CO" sz="2800" b="1" dirty="0" smtClean="0">
                <a:solidFill>
                  <a:srgbClr val="002060"/>
                </a:solidFill>
              </a:rPr>
              <a:t>Tenemos </a:t>
            </a:r>
            <a:r>
              <a:rPr lang="es-CO" sz="2800" b="1" dirty="0">
                <a:solidFill>
                  <a:srgbClr val="002060"/>
                </a:solidFill>
              </a:rPr>
              <a:t>que darnos cuenta que aunque fueron una gran cantidad de años, las distancias entre ellos no eran tan grandes. Cuando Enoc ascendió a los cielos, Adán hacía pocos años que había muerto; y cuando Noé nació Adán sólo hacía veintiséis años que había muerto. </a:t>
            </a:r>
          </a:p>
          <a:p>
            <a:endParaRPr lang="es-CO" dirty="0"/>
          </a:p>
          <a:p>
            <a:pPr algn="ctr"/>
            <a:r>
              <a:rPr lang="es-CO" dirty="0"/>
              <a:t/>
            </a:r>
            <a:br>
              <a:rPr lang="es-CO" dirty="0"/>
            </a:br>
            <a:endParaRPr lang="es-CO" dirty="0"/>
          </a:p>
        </p:txBody>
      </p:sp>
    </p:spTree>
    <p:extLst>
      <p:ext uri="{BB962C8B-B14F-4D97-AF65-F5344CB8AC3E}">
        <p14:creationId xmlns:p14="http://schemas.microsoft.com/office/powerpoint/2010/main" val="1586294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2060">
            <a:alpha val="52000"/>
          </a:srgb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620688"/>
            <a:ext cx="8229600" cy="5544616"/>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pPr marL="0" indent="0" algn="ctr">
              <a:buNone/>
            </a:pPr>
            <a:endParaRPr lang="es-CO" dirty="0" smtClean="0"/>
          </a:p>
          <a:p>
            <a:pPr marL="0" indent="0" algn="ctr">
              <a:buNone/>
            </a:pPr>
            <a:r>
              <a:rPr lang="es-CO" dirty="0" smtClean="0"/>
              <a:t>Así </a:t>
            </a:r>
            <a:r>
              <a:rPr lang="es-CO" dirty="0"/>
              <a:t>que, esta etapa fue diferente a todas las demás que han venido después, pero muy desconocida al tener poca información de ese tiempo </a:t>
            </a:r>
            <a:r>
              <a:rPr lang="es-CO" dirty="0" smtClean="0"/>
              <a:t>pre diluviano y pos diluviano.</a:t>
            </a:r>
          </a:p>
          <a:p>
            <a:pPr marL="0" indent="0">
              <a:buNone/>
            </a:pPr>
            <a:endParaRPr lang="es-CO" dirty="0"/>
          </a:p>
          <a:p>
            <a:pPr marL="0" indent="0" algn="ctr">
              <a:buNone/>
            </a:pPr>
            <a:r>
              <a:rPr lang="es-CO" dirty="0" smtClean="0"/>
              <a:t>Para una mayor claridad sobre este tema, en las diapositivas siguientes tendremos mayor información.</a:t>
            </a:r>
            <a:endParaRPr lang="es-CO" dirty="0"/>
          </a:p>
          <a:p>
            <a:endParaRPr lang="es-CO" dirty="0"/>
          </a:p>
        </p:txBody>
      </p:sp>
    </p:spTree>
    <p:extLst>
      <p:ext uri="{BB962C8B-B14F-4D97-AF65-F5344CB8AC3E}">
        <p14:creationId xmlns:p14="http://schemas.microsoft.com/office/powerpoint/2010/main" val="362757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wipe(down)">
                                      <p:cBhvr>
                                        <p:cTn id="43" dur="580">
                                          <p:stCondLst>
                                            <p:cond delay="0"/>
                                          </p:stCondLst>
                                        </p:cTn>
                                        <p:tgtEl>
                                          <p:spTgt spid="3">
                                            <p:txEl>
                                              <p:pRg st="3" end="3"/>
                                            </p:txEl>
                                          </p:spTgt>
                                        </p:tgtEl>
                                      </p:cBhvr>
                                    </p:animEffect>
                                    <p:anim calcmode="lin" valueType="num">
                                      <p:cBhvr>
                                        <p:cTn id="4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3" end="3"/>
                                            </p:txEl>
                                          </p:spTgt>
                                        </p:tgtEl>
                                      </p:cBhvr>
                                      <p:to x="100000" y="60000"/>
                                    </p:animScale>
                                    <p:animScale>
                                      <p:cBhvr>
                                        <p:cTn id="50" dur="166" decel="50000">
                                          <p:stCondLst>
                                            <p:cond delay="676"/>
                                          </p:stCondLst>
                                        </p:cTn>
                                        <p:tgtEl>
                                          <p:spTgt spid="3">
                                            <p:txEl>
                                              <p:pRg st="3" end="3"/>
                                            </p:txEl>
                                          </p:spTgt>
                                        </p:tgtEl>
                                      </p:cBhvr>
                                      <p:to x="100000" y="100000"/>
                                    </p:animScale>
                                    <p:animScale>
                                      <p:cBhvr>
                                        <p:cTn id="51" dur="26">
                                          <p:stCondLst>
                                            <p:cond delay="1312"/>
                                          </p:stCondLst>
                                        </p:cTn>
                                        <p:tgtEl>
                                          <p:spTgt spid="3">
                                            <p:txEl>
                                              <p:pRg st="3" end="3"/>
                                            </p:txEl>
                                          </p:spTgt>
                                        </p:tgtEl>
                                      </p:cBhvr>
                                      <p:to x="100000" y="80000"/>
                                    </p:animScale>
                                    <p:animScale>
                                      <p:cBhvr>
                                        <p:cTn id="52" dur="166" decel="50000">
                                          <p:stCondLst>
                                            <p:cond delay="1338"/>
                                          </p:stCondLst>
                                        </p:cTn>
                                        <p:tgtEl>
                                          <p:spTgt spid="3">
                                            <p:txEl>
                                              <p:pRg st="3" end="3"/>
                                            </p:txEl>
                                          </p:spTgt>
                                        </p:tgtEl>
                                      </p:cBhvr>
                                      <p:to x="100000" y="100000"/>
                                    </p:animScale>
                                    <p:animScale>
                                      <p:cBhvr>
                                        <p:cTn id="53" dur="26">
                                          <p:stCondLst>
                                            <p:cond delay="1642"/>
                                          </p:stCondLst>
                                        </p:cTn>
                                        <p:tgtEl>
                                          <p:spTgt spid="3">
                                            <p:txEl>
                                              <p:pRg st="3" end="3"/>
                                            </p:txEl>
                                          </p:spTgt>
                                        </p:tgtEl>
                                      </p:cBhvr>
                                      <p:to x="100000" y="90000"/>
                                    </p:animScale>
                                    <p:animScale>
                                      <p:cBhvr>
                                        <p:cTn id="54" dur="166" decel="50000">
                                          <p:stCondLst>
                                            <p:cond delay="1668"/>
                                          </p:stCondLst>
                                        </p:cTn>
                                        <p:tgtEl>
                                          <p:spTgt spid="3">
                                            <p:txEl>
                                              <p:pRg st="3" end="3"/>
                                            </p:txEl>
                                          </p:spTgt>
                                        </p:tgtEl>
                                      </p:cBhvr>
                                      <p:to x="100000" y="100000"/>
                                    </p:animScale>
                                    <p:animScale>
                                      <p:cBhvr>
                                        <p:cTn id="55" dur="26">
                                          <p:stCondLst>
                                            <p:cond delay="1808"/>
                                          </p:stCondLst>
                                        </p:cTn>
                                        <p:tgtEl>
                                          <p:spTgt spid="3">
                                            <p:txEl>
                                              <p:pRg st="3" end="3"/>
                                            </p:txEl>
                                          </p:spTgt>
                                        </p:tgtEl>
                                      </p:cBhvr>
                                      <p:to x="100000" y="95000"/>
                                    </p:animScale>
                                    <p:animScale>
                                      <p:cBhvr>
                                        <p:cTn id="5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1026" name="Picture 2" descr="https://lh3.googleusercontent.com/-NGSUcC_oA-s/TWs-VrrhjzI/AAAAAAAAAC0/NQCA-ZiUS1s/s640/Gn+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8640960" cy="6264696"/>
          </a:xfrm>
          <a:prstGeom prst="rect">
            <a:avLst/>
          </a:prstGeom>
          <a:blipFill>
            <a:blip r:embed="rId3"/>
            <a:tile tx="0" ty="0" sx="100000" sy="100000" flip="none" algn="tl"/>
          </a:blipFill>
          <a:extLst/>
        </p:spPr>
      </p:pic>
    </p:spTree>
    <p:extLst>
      <p:ext uri="{BB962C8B-B14F-4D97-AF65-F5344CB8AC3E}">
        <p14:creationId xmlns:p14="http://schemas.microsoft.com/office/powerpoint/2010/main" val="2646626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pic>
        <p:nvPicPr>
          <p:cNvPr id="4098" name="Picture 2" descr="http://www.sedin.org/doorway/05-G%E9nesis%2010_archivos/image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8712968" cy="6480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89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6250" t="8432" r="17775" b="7059"/>
          <a:stretch/>
        </p:blipFill>
        <p:spPr bwMode="auto">
          <a:xfrm>
            <a:off x="611560" y="476672"/>
            <a:ext cx="7920880"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6403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 calcmode="lin" valueType="num">
                                      <p:cBhvr>
                                        <p:cTn id="9" dur="1000" fill="hold"/>
                                        <p:tgtEl>
                                          <p:spTgt spid="6146"/>
                                        </p:tgtEl>
                                        <p:attrNameLst>
                                          <p:attrName>style.rotation</p:attrName>
                                        </p:attrNameLst>
                                      </p:cBhvr>
                                      <p:tavLst>
                                        <p:tav tm="0">
                                          <p:val>
                                            <p:fltVal val="90"/>
                                          </p:val>
                                        </p:tav>
                                        <p:tav tm="100000">
                                          <p:val>
                                            <p:fltVal val="0"/>
                                          </p:val>
                                        </p:tav>
                                      </p:tavLst>
                                    </p:anim>
                                    <p:animEffect transition="in" filter="fade">
                                      <p:cBhvr>
                                        <p:cTn id="10" dur="1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852" t="7738" r="13843" b="6171"/>
          <a:stretch/>
        </p:blipFill>
        <p:spPr bwMode="auto">
          <a:xfrm>
            <a:off x="395536" y="404664"/>
            <a:ext cx="8352928"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3517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1483" t="8127" r="13963" b="7060"/>
          <a:stretch/>
        </p:blipFill>
        <p:spPr bwMode="auto">
          <a:xfrm>
            <a:off x="323528" y="404664"/>
            <a:ext cx="8496944"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3079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865" t="7822" r="13199" b="6144"/>
          <a:stretch/>
        </p:blipFill>
        <p:spPr bwMode="auto">
          <a:xfrm>
            <a:off x="395536" y="404664"/>
            <a:ext cx="8424935" cy="6048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8088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055" t="8432" r="13771" b="6144"/>
          <a:stretch/>
        </p:blipFill>
        <p:spPr bwMode="auto">
          <a:xfrm>
            <a:off x="395536" y="404664"/>
            <a:ext cx="8424936"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8662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anim calcmode="lin" valueType="num">
                                      <p:cBhvr>
                                        <p:cTn id="8" dur="2000" fill="hold"/>
                                        <p:tgtEl>
                                          <p:spTgt spid="2050"/>
                                        </p:tgtEl>
                                        <p:attrNameLst>
                                          <p:attrName>ppt_w</p:attrName>
                                        </p:attrNameLst>
                                      </p:cBhvr>
                                      <p:tavLst>
                                        <p:tav tm="0" fmla="#ppt_w*sin(2.5*pi*$)">
                                          <p:val>
                                            <p:fltVal val="0"/>
                                          </p:val>
                                        </p:tav>
                                        <p:tav tm="100000">
                                          <p:val>
                                            <p:fltVal val="1"/>
                                          </p:val>
                                        </p:tav>
                                      </p:tavLst>
                                    </p:anim>
                                    <p:anim calcmode="lin" valueType="num">
                                      <p:cBhvr>
                                        <p:cTn id="9" dur="2000" fill="hold"/>
                                        <p:tgtEl>
                                          <p:spTgt spid="20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246" t="7517" r="13962" b="6449"/>
          <a:stretch/>
        </p:blipFill>
        <p:spPr bwMode="auto">
          <a:xfrm>
            <a:off x="323528" y="332656"/>
            <a:ext cx="8496944"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9892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106" t="5381" r="17012" b="6144"/>
          <a:stretch/>
        </p:blipFill>
        <p:spPr bwMode="auto">
          <a:xfrm>
            <a:off x="323528" y="260648"/>
            <a:ext cx="8424936"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4402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Vertical)">
                                      <p:cBhvr>
                                        <p:cTn id="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487" t="8127" r="17203" b="6449"/>
          <a:stretch/>
        </p:blipFill>
        <p:spPr bwMode="auto">
          <a:xfrm>
            <a:off x="395536" y="332656"/>
            <a:ext cx="8352928"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5628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 calcmode="lin" valueType="num">
                                      <p:cBhvr>
                                        <p:cTn id="9" dur="1000" fill="hold"/>
                                        <p:tgtEl>
                                          <p:spTgt spid="5122"/>
                                        </p:tgtEl>
                                        <p:attrNameLst>
                                          <p:attrName>style.rotation</p:attrName>
                                        </p:attrNameLst>
                                      </p:cBhvr>
                                      <p:tavLst>
                                        <p:tav tm="0">
                                          <p:val>
                                            <p:fltVal val="90"/>
                                          </p:val>
                                        </p:tav>
                                        <p:tav tm="100000">
                                          <p:val>
                                            <p:fltVal val="0"/>
                                          </p:val>
                                        </p:tav>
                                      </p:tavLst>
                                    </p:anim>
                                    <p:animEffect transition="in" filter="fade">
                                      <p:cBhvr>
                                        <p:cTn id="10"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5400" i="1" dirty="0" smtClean="0">
                <a:solidFill>
                  <a:srgbClr val="FF0000"/>
                </a:solidFill>
                <a:latin typeface="Algerian" pitchFamily="82" charset="0"/>
              </a:rPr>
              <a:t>Conclusión</a:t>
            </a:r>
            <a:endParaRPr lang="es-CO" sz="5400" i="1" dirty="0">
              <a:solidFill>
                <a:srgbClr val="FF0000"/>
              </a:solidFill>
              <a:latin typeface="Algerian" pitchFamily="82" charset="0"/>
            </a:endParaRPr>
          </a:p>
        </p:txBody>
      </p:sp>
      <p:sp>
        <p:nvSpPr>
          <p:cNvPr id="3" name="2 Marcador de contenido"/>
          <p:cNvSpPr>
            <a:spLocks noGrp="1"/>
          </p:cNvSpPr>
          <p:nvPr>
            <p:ph idx="1"/>
          </p:nvPr>
        </p:nvSpPr>
        <p:spPr>
          <a:xfrm>
            <a:off x="457200" y="1600201"/>
            <a:ext cx="8229600" cy="2116832"/>
          </a:xfrm>
        </p:spPr>
        <p:txBody>
          <a:bodyPr>
            <a:normAutofit fontScale="85000" lnSpcReduction="10000"/>
          </a:bodyPr>
          <a:lstStyle/>
          <a:p>
            <a:pPr marL="0" indent="0" algn="ctr">
              <a:buNone/>
            </a:pPr>
            <a:r>
              <a:rPr lang="es-CO" dirty="0" smtClean="0"/>
              <a:t>A través de este estudio, hemos descubierto que el propósito de Dios </a:t>
            </a:r>
            <a:r>
              <a:rPr lang="es-CO" dirty="0" smtClean="0"/>
              <a:t>era</a:t>
            </a:r>
            <a:r>
              <a:rPr lang="es-CO" dirty="0" smtClean="0"/>
              <a:t> </a:t>
            </a:r>
            <a:r>
              <a:rPr lang="es-CO" dirty="0" smtClean="0"/>
              <a:t>que Adán y Eva llenaran la tierra </a:t>
            </a:r>
            <a:r>
              <a:rPr lang="es-CO" dirty="0" smtClean="0"/>
              <a:t>lo cual se </a:t>
            </a:r>
            <a:r>
              <a:rPr lang="es-CO" dirty="0" smtClean="0"/>
              <a:t>ha cumplido,  </a:t>
            </a:r>
            <a:r>
              <a:rPr lang="es-CO" dirty="0" smtClean="0"/>
              <a:t>Su deseo era que fuse  llena de hombres y mujeres santos, que caminaran con Él, pero </a:t>
            </a:r>
            <a:r>
              <a:rPr lang="es-CO" dirty="0"/>
              <a:t>l</a:t>
            </a:r>
            <a:r>
              <a:rPr lang="es-CO" dirty="0" smtClean="0"/>
              <a:t>a tendencia del hombre ha sido la de revelarse contra Dios</a:t>
            </a:r>
            <a:r>
              <a:rPr lang="es-CO" dirty="0" smtClean="0"/>
              <a:t>.</a:t>
            </a:r>
            <a:endParaRPr lang="es-CO" dirty="0" smtClean="0"/>
          </a:p>
        </p:txBody>
      </p:sp>
      <p:pic>
        <p:nvPicPr>
          <p:cNvPr id="2050" name="Picture 2" descr="http://t3.gstatic.com/images?q=tbn:ANd9GcQl8uKh6LjCTV5jQllHRvEmlMV9wq7ELv04crGbeEWkY2aEkpg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427177"/>
            <a:ext cx="2466975" cy="18573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4468671"/>
            <a:ext cx="4572000" cy="1815882"/>
          </a:xfrm>
          <a:prstGeom prst="rect">
            <a:avLst/>
          </a:prstGeom>
        </p:spPr>
        <p:txBody>
          <a:bodyPr>
            <a:spAutoFit/>
          </a:bodyPr>
          <a:lstStyle/>
          <a:p>
            <a:pPr algn="ctr"/>
            <a:r>
              <a:rPr lang="es-CO" sz="2800" dirty="0">
                <a:solidFill>
                  <a:srgbClr val="FF0000"/>
                </a:solidFill>
              </a:rPr>
              <a:t>Por eso Dios dijo: «</a:t>
            </a:r>
            <a:r>
              <a:rPr lang="es-CO" sz="2800" dirty="0">
                <a:solidFill>
                  <a:srgbClr val="FF0000"/>
                </a:solidFill>
                <a:latin typeface="Agency FB" pitchFamily="34" charset="0"/>
              </a:rPr>
              <a:t>Mi Espíritu no contenderá con el hombre para siempre, porque ciertamente él es carne</a:t>
            </a:r>
            <a:r>
              <a:rPr lang="es-CO" sz="2800" dirty="0">
                <a:solidFill>
                  <a:srgbClr val="FF0000"/>
                </a:solidFill>
              </a:rPr>
              <a:t>». </a:t>
            </a:r>
            <a:endParaRPr lang="es-CO" sz="2800" dirty="0">
              <a:solidFill>
                <a:srgbClr val="FF0000"/>
              </a:solidFill>
            </a:endParaRPr>
          </a:p>
        </p:txBody>
      </p:sp>
    </p:spTree>
    <p:extLst>
      <p:ext uri="{BB962C8B-B14F-4D97-AF65-F5344CB8AC3E}">
        <p14:creationId xmlns:p14="http://schemas.microsoft.com/office/powerpoint/2010/main" val="383521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1000" fill="hold"/>
                                        <p:tgtEl>
                                          <p:spTgt spid="2050"/>
                                        </p:tgtEl>
                                        <p:attrNameLst>
                                          <p:attrName>ppt_w</p:attrName>
                                        </p:attrNameLst>
                                      </p:cBhvr>
                                      <p:tavLst>
                                        <p:tav tm="0">
                                          <p:val>
                                            <p:fltVal val="0"/>
                                          </p:val>
                                        </p:tav>
                                        <p:tav tm="100000">
                                          <p:val>
                                            <p:strVal val="#ppt_w"/>
                                          </p:val>
                                        </p:tav>
                                      </p:tavLst>
                                    </p:anim>
                                    <p:anim calcmode="lin" valueType="num">
                                      <p:cBhvr>
                                        <p:cTn id="15" dur="1000" fill="hold"/>
                                        <p:tgtEl>
                                          <p:spTgt spid="2050"/>
                                        </p:tgtEl>
                                        <p:attrNameLst>
                                          <p:attrName>ppt_h</p:attrName>
                                        </p:attrNameLst>
                                      </p:cBhvr>
                                      <p:tavLst>
                                        <p:tav tm="0">
                                          <p:val>
                                            <p:fltVal val="0"/>
                                          </p:val>
                                        </p:tav>
                                        <p:tav tm="100000">
                                          <p:val>
                                            <p:strVal val="#ppt_h"/>
                                          </p:val>
                                        </p:tav>
                                      </p:tavLst>
                                    </p:anim>
                                    <p:anim calcmode="lin" valueType="num">
                                      <p:cBhvr>
                                        <p:cTn id="16" dur="1000" fill="hold"/>
                                        <p:tgtEl>
                                          <p:spTgt spid="2050"/>
                                        </p:tgtEl>
                                        <p:attrNameLst>
                                          <p:attrName>style.rotation</p:attrName>
                                        </p:attrNameLst>
                                      </p:cBhvr>
                                      <p:tavLst>
                                        <p:tav tm="0">
                                          <p:val>
                                            <p:fltVal val="90"/>
                                          </p:val>
                                        </p:tav>
                                        <p:tav tm="100000">
                                          <p:val>
                                            <p:fltVal val="0"/>
                                          </p:val>
                                        </p:tav>
                                      </p:tavLst>
                                    </p:anim>
                                    <p:animEffect transition="in" filter="fade">
                                      <p:cBhvr>
                                        <p:cTn id="17" dur="1000"/>
                                        <p:tgtEl>
                                          <p:spTgt spid="2050"/>
                                        </p:tgtEl>
                                      </p:cBhvr>
                                    </p:animEffect>
                                  </p:childTnLst>
                                </p:cTn>
                              </p:par>
                              <p:par>
                                <p:cTn id="18" presetID="31"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 calcmode="lin" valueType="num">
                                      <p:cBhvr>
                                        <p:cTn id="22" dur="1000" fill="hold"/>
                                        <p:tgtEl>
                                          <p:spTgt spid="4"/>
                                        </p:tgtEl>
                                        <p:attrNameLst>
                                          <p:attrName>style.rotation</p:attrName>
                                        </p:attrNameLst>
                                      </p:cBhvr>
                                      <p:tavLst>
                                        <p:tav tm="0">
                                          <p:val>
                                            <p:fltVal val="90"/>
                                          </p:val>
                                        </p:tav>
                                        <p:tav tm="100000">
                                          <p:val>
                                            <p:fltVal val="0"/>
                                          </p:val>
                                        </p:tav>
                                      </p:tavLst>
                                    </p:anim>
                                    <p:animEffect transition="in" filter="fade">
                                      <p:cBhvr>
                                        <p:cTn id="2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blipFill>
            <a:blip r:embed="rId2"/>
            <a:tile tx="0" ty="0" sx="100000" sy="100000" flip="none" algn="tl"/>
          </a:blipFill>
        </p:spPr>
        <p:txBody>
          <a:bodyPr>
            <a:normAutofit fontScale="85000" lnSpcReduction="10000"/>
          </a:bodyPr>
          <a:lstStyle/>
          <a:p>
            <a:pPr marL="0" indent="0" algn="ctr">
              <a:buNone/>
            </a:pPr>
            <a:r>
              <a:rPr lang="es-CO" dirty="0"/>
              <a:t>S</a:t>
            </a:r>
            <a:r>
              <a:rPr lang="es-CO" dirty="0" smtClean="0"/>
              <a:t>in </a:t>
            </a:r>
            <a:r>
              <a:rPr lang="es-CO" dirty="0" smtClean="0"/>
              <a:t>embargo, </a:t>
            </a:r>
            <a:r>
              <a:rPr lang="es-CO" dirty="0" smtClean="0"/>
              <a:t>por el amor que Dios nos tiene, desde que entró el pecado en el mundo, la </a:t>
            </a:r>
            <a:r>
              <a:rPr lang="es-CO" dirty="0"/>
              <a:t>lucha de Dios por salvar al hombre está ahí </a:t>
            </a:r>
            <a:r>
              <a:rPr lang="es-CO" dirty="0" smtClean="0"/>
              <a:t>presente, no nos ha dejado abandonados. </a:t>
            </a:r>
          </a:p>
          <a:p>
            <a:pPr marL="0" indent="0" algn="ctr">
              <a:buNone/>
            </a:pPr>
            <a:r>
              <a:rPr lang="es-CO" dirty="0" smtClean="0"/>
              <a:t>Dios </a:t>
            </a:r>
            <a:r>
              <a:rPr lang="es-CO" dirty="0" smtClean="0"/>
              <a:t>dijo en </a:t>
            </a:r>
            <a:r>
              <a:rPr lang="es-CO" dirty="0" smtClean="0">
                <a:solidFill>
                  <a:srgbClr val="FF0000"/>
                </a:solidFill>
              </a:rPr>
              <a:t>Gen.3:15</a:t>
            </a:r>
            <a:r>
              <a:rPr lang="es-CO" dirty="0" smtClean="0"/>
              <a:t>, que enviaría de la simiente de la mujer un Salvador, nació Abel del cual descendería el DESCENDIENTE, pero a este le dio muerte Caín. </a:t>
            </a:r>
          </a:p>
          <a:p>
            <a:pPr marL="0" indent="0" algn="ctr">
              <a:buNone/>
            </a:pPr>
            <a:r>
              <a:rPr lang="es-CO" dirty="0" smtClean="0"/>
              <a:t>Luego Dios suscitó </a:t>
            </a:r>
            <a:r>
              <a:rPr lang="es-CO" dirty="0" smtClean="0"/>
              <a:t>a </a:t>
            </a:r>
            <a:r>
              <a:rPr lang="es-CO" dirty="0" smtClean="0"/>
              <a:t>Set en remplazo de Abe, </a:t>
            </a:r>
            <a:r>
              <a:rPr lang="es-CO" dirty="0" smtClean="0"/>
              <a:t>para </a:t>
            </a:r>
            <a:r>
              <a:rPr lang="es-CO" dirty="0" smtClean="0"/>
              <a:t>tratar </a:t>
            </a:r>
            <a:r>
              <a:rPr lang="es-CO" dirty="0" smtClean="0"/>
              <a:t>de salvar a la mayoría que eran Caín y sus descendientes, pero la historia nos dice que muchos de los descendientes de Set, prefirieron apoyar la impiedad, por eso cuando se hizo el último llamado para que entraran al arca y salvarse, solamente Noé y </a:t>
            </a:r>
            <a:r>
              <a:rPr lang="es-CO" dirty="0" smtClean="0"/>
              <a:t>su </a:t>
            </a:r>
            <a:r>
              <a:rPr lang="es-CO" dirty="0" smtClean="0"/>
              <a:t>familia que eran descendientes de la familia santa, o como dice la Biblia: </a:t>
            </a:r>
            <a:r>
              <a:rPr lang="es-CO" dirty="0" smtClean="0"/>
              <a:t>«</a:t>
            </a:r>
            <a:r>
              <a:rPr lang="es-CO" b="1" dirty="0" smtClean="0">
                <a:latin typeface="Agency FB" pitchFamily="34" charset="0"/>
              </a:rPr>
              <a:t>los hijos </a:t>
            </a:r>
            <a:r>
              <a:rPr lang="es-CO" b="1" dirty="0" smtClean="0">
                <a:latin typeface="Agency FB" pitchFamily="34" charset="0"/>
              </a:rPr>
              <a:t>de Dios</a:t>
            </a:r>
            <a:r>
              <a:rPr lang="es-CO" dirty="0" smtClean="0"/>
              <a:t>», decidieron hacerlo y fueron salvos.   </a:t>
            </a:r>
            <a:endParaRPr lang="es-CO" dirty="0"/>
          </a:p>
        </p:txBody>
      </p:sp>
    </p:spTree>
    <p:extLst>
      <p:ext uri="{BB962C8B-B14F-4D97-AF65-F5344CB8AC3E}">
        <p14:creationId xmlns:p14="http://schemas.microsoft.com/office/powerpoint/2010/main" val="3716188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160240"/>
          </a:xfrm>
        </p:spPr>
        <p:txBody>
          <a:bodyPr>
            <a:normAutofit/>
          </a:bodyPr>
          <a:lstStyle/>
          <a:p>
            <a:pPr marL="0" indent="0" algn="ctr">
              <a:buNone/>
            </a:pPr>
            <a:r>
              <a:rPr lang="es-CO" dirty="0" smtClean="0"/>
              <a:t>Pero Dios no se da por vencido,  nuevamente a través de </a:t>
            </a:r>
            <a:r>
              <a:rPr lang="es-CO" dirty="0" smtClean="0"/>
              <a:t>Set hijo de </a:t>
            </a:r>
            <a:r>
              <a:rPr lang="es-CO" dirty="0"/>
              <a:t>N</a:t>
            </a:r>
            <a:r>
              <a:rPr lang="es-CO" dirty="0" smtClean="0"/>
              <a:t>oé, </a:t>
            </a:r>
            <a:r>
              <a:rPr lang="es-CO" dirty="0" smtClean="0"/>
              <a:t>Dios conserva el mensaje de salvación para salvar a Cam y a Jafet con todos sus descendientes. </a:t>
            </a:r>
          </a:p>
        </p:txBody>
      </p:sp>
      <p:sp>
        <p:nvSpPr>
          <p:cNvPr id="4" name="3 Rectángulo"/>
          <p:cNvSpPr/>
          <p:nvPr/>
        </p:nvSpPr>
        <p:spPr>
          <a:xfrm>
            <a:off x="107504" y="3068960"/>
            <a:ext cx="4896544" cy="3539430"/>
          </a:xfrm>
          <a:prstGeom prst="rect">
            <a:avLst/>
          </a:prstGeom>
        </p:spPr>
        <p:txBody>
          <a:bodyPr wrap="square">
            <a:spAutoFit/>
          </a:bodyPr>
          <a:lstStyle/>
          <a:p>
            <a:pPr algn="ctr"/>
            <a:r>
              <a:rPr lang="es-CO" sz="2800" dirty="0"/>
              <a:t>Pero la historia se repite, nuevamente la mayoría de los descendientes de Set son absorbidos por la influencia maligna de los hijos de Cam y Jafet, quedando solamente uno que se sentía atraído por el amor de Dios, Abram.   </a:t>
            </a:r>
            <a:endParaRPr lang="es-CO" sz="2800" dirty="0"/>
          </a:p>
        </p:txBody>
      </p:sp>
      <p:sp>
        <p:nvSpPr>
          <p:cNvPr id="5" name="AutoShape 2" descr="data:image/jpeg;base64,/9j/4AAQSkZJRgABAQAAAQABAAD/2wCEAAkGBxQTEhUUExQWFRQUGBcYFxYYGBcXFRgYGBgXFhgUGBcYHCggGBolHBUUITEhJSkrLi4uGB8zODMsNygtLisBCgoKDg0OGxAQGiwkHyQsLCw3LCwsLCwsLC4sLCwsLCwsLCwsLCwsLCwsLCwsLCwsLCwsLCwsLCwsLCwsLCwsLP/AABEIAMIBAwMBIgACEQEDEQH/xAAcAAACAgMBAQAAAAAAAAAAAAAEBQMGAAECBwj/xABDEAABAwIEAggDBgQEBAcAAAABAAIRAyEEBRIxQVEGEyJhcYGRoTKxwRRCUtHh8CNicvEHM4KSFUOywhY0U3PD0uL/xAAaAQACAwEBAAAAAAAAAAAAAAABAgADBAUG/8QAKxEAAgICAgICAQIGAwAAAAAAAAECEQMhEjEEQSJRMnGBEzNhsdHwQ5Hh/9oADAMBAAIRAxEAPwCn6uEXUZB8ijcZQ0mL+K11ct2iLnkbe36rZK0ytUwVrVwQeAnv2HqmP2XS2XRNiQdhaQI4lBVKt91E736A9DDKsHpBLjcmUc+qBskdOuea7OJtCuUklQof1s7rhzJ7kIzEALDiJ2QsgaGABC4iqhn4ghQjEniEHIKRIQt9WFGaqY5Nl7sQ/S2ABdznGGtHMn9kpW0lbDTb0C08OOC5qNV4o5fhGfwwOucfiqOJaPBgB7PiZKWZl0YdJdh9VRguW71G85A+Id49lVHyISdIeWGSVsqxpypWYdSupkG4hSsC0IrBOqA4KKtRTEUQSuamDPiEyTA2JHrEyrYRRHDCE1kTBWPRNNygc2FJQMpWyBTaikbXUBC0EAWM6eMmymo1LpXSKNFYAJkw2Mi7kozVQYxwXP2sFNaJYRVqlQa1G+sow5KQKYVI5yC6xYa6KYAnQsQ/2hbRtBsc1Gg3KhqOYARzt6pX15HFQvxPeleVfQOJJXdLR/L2fSSD6EIAgrukfiEzefUKN71mh9Fku7OHN71ySVjnqJz05EblSsehw5dF6gaJdRW6VJzjABJOwAklHZDlFTEvDWi3F3Bo7/yXrWU5NRwtMu0gaRd27jG9+HgFTkzKH6jxhZQ8m6EvcW9bZzz2aY+Lxcfuj92TnO+jsO6iiQynTHbcN3vO45kAWnvKtWRuIbUxdQXPZpN+X6+ZSllcuJiTxJ4kk7mbCSSuX5vlZIpKPZv8Tx4yblLpCvDdG7AB7wBxn5xsimYGvQOqlVa4C+kmHeR5+iNo1e0JBIngP/sL+TU1dVD5aKbwSLTqZ6CRPhAWKOXK18maskILSQkqY/D4i2JoTU4ub2Ko8Ys7zSnNujbAx1XD1NbGCXMcCKjRxNhDh6JlmeXWkngYPG3efDZa6M4sOqCk/wD5jX0ncfiFj3g2XQ8by5r3r2YvI8aKWiktXZxMKHHU3Uqj6b7OY4tPiDCDq4oLvc9aOVRNWxcqGSUHUqysbWhK5NjcQupguMqAsLSu/tNt0OapQJRN1nNdNqBDdYta0SUGtqBYZQ7KikFRQB29i4AK6D1ouRIjuFs1FFrUTnoBoINRcFxQ+tb1qEom1FYoNZWKEDqtBy5GFndGVab/AMJUQY8fdPoqmGwE0DSfBuHCx8OCKFAESIMrnHMLtM2gk96BdSIMNcRq8eCqWpMs7iHVKLWi4S6pvZEMwjzuS6Oc/VZ9nM+PpKfYLQGZTDJ8sdWdyaNz9PFdnLH8lYMG3RTDBwuTzJSZZcEPjXJj7o89rHCmxulogny3J5k2CseJrde5tFp5E+th4cVUcNiDSbA3duVYegdAurPqOOw3KwduzRJ0gjphihTLKDT2WNFubnTc+UepSKhjWU2y4yeEflxPL8knzPNftFWrXmz6jtP9I7LfYD1SPMcwcSA3h8u7v39Vmlh5zf1ZthPhjX6Frp5g8tL3VG026pjYjutuL8Cgst6TBtXS9wq0to2jnB3iELkmX0K1JwrvJqG1NswxpkGXbEk3EjYHnELsT0Xq0nEjS5oIMtcDvwiZibSU3GDtNoCck18X+p6N/wAVDqBMMDg4hsS0B2023kfKVXH13Cs1wDQ5p+JpkOi59EFh8E6pQcymf4jXh0XnTDgbcxLT4AoXFZZWwj6VQu61j/iIB0sk6TJ4c5SY8fe9jZGuqGP+KGE7dLFN+HEMGqOD2gA+oj/aVQi9exuy5uLyx9AXqUu0znqFxw43b5rxp7YMFdjxcnPGjk5I8ZNG9a11i5IXK0lZI03U2pRU6DipBhnKWA5e5RFymrYchRUqBKNkNsepmvQhBBUlMlSwNBTXqZl0I1ynbVCguwqmO5acyeC4p11J14UIDVKCh6so8VgttqA9yKJyBAzuWI0hYjQvIvODZTga3NaSQINrnbwRlfL27Qk9LENe0j4pEEcYPBbyvEucDTL5fTJBBPaieySO8QkTf3oWa/YQdKqQZVgEG3Dhxv3wRZPMm6LDSKlZwJcAQ1uwG++5Oyred1W1cT2TOotaSOJ+Hz4BXGjjercacHRuzmObfqFVD8mx53wSQFjsri1MJZTyEky8nmQE+fmYBu0qN2btmzZVzURI8kcHCNp03XmxidxbmhcPTk+EFEYjHl7HDTFih8HJaDzt6LH5XqjV42rsIxLIVnwjupyys/Z1QOAPjDB7kqvOo6nMaNyQE46ZPGHw9HDntEuExba5PyWB+ompvZS24QCmADtx890fkuT032Jgk7mSfKFx1ZDLx2oIHIG+3mp8rqk6Q0dokC+0rPklJWv6nRhGMkpf0H2A6MtomTVowbjUwlxjidRInwHmpM8omlQDw0EF1zEWmZ222SBuZvLnNJktJHeY7inWLxtethjRpsLnEASRIAtufCfVVKEnLZJNRjdik5g2nVdUMN1mYtq7Qv2d4O/mmdDLadQ1Bh3tdTewF0z94EEb8O9VzH9EK+oue27pudh3xw4J/wBF+jz6VJzgXdY4DU0kEWkwI5zsVon4suFrbKl5MOXG9HfRKqaOLfSdYS5vdBALTPJUrp3lPUYuoIs86x4OufeQnmMxUV2kWOm472nv5SVZuk2T/bcPSrtjW0dqO+J9CNv5lr8OdOn7MHlxp8k+jxYtXbI4pvnGXGm7SRdB0sueb7BdOzJdmUq3BS6lj8GGidyhnPUAS1Kig1QuXOXKJDolYGrbGo3D0mcUQWL3AhcTCtlDB4dze/xKBzHLGAdkecoEsQ9epqdcHdRVcKQodJUGGAIKxzRzQAcV2ysQoSgmFi5bWWKWCj0Cv0Voudqgjw29ClGa0XYEl1OXCq0tLnbhw2PkJhek0ms5AoPPsvpVaL2uA2JniCBuklXoiu9nlnRjq/tDDUnQ3tTwkbF3Js8fBXTpBhiIrUrtbGpsy2ODx4XnmCeQVK6Jv04uleAXFp8CCIV+zrLmMo1n0ew5h1EAkMcA1pcxzfhLS2bRxSR6DJfI3gaVKu2QNrOB3B5FFsyimNmhJuiWKcW1OrpF7idTyXgAEl0MEi8Xk8/IlzVbWeI0ilO5JDnDnp0mD4mPBLU37I4q9HbqFIhwEFzQZA2Hce/uS+vhIp2Hw38uKKFIUwGNmBvzJ5nvJXAxwY1wdfhHPl9FjzcuVF+GNKyTolRD8QHO+GmC4ztIiB6wfJV7ppmnWY5rTtTG3eSSforjl1IYfCajBNX4ubSL+1l4/jMx1Yt795fA8jAVOB8sz+ki6SqF/ZcsOzrAJtMAEcGxIk9x+Skyr+FVGoWkeRB+RUeArtadJMSPc7prhcGa1UvANmiORcDO3gFbnxcui7xs/HUujeZ4VlWsXtgASTAgmIlOM2zAYLCB4EudAHASRae5BPw2mpAJ/iamnycDO/IEeal6aUNdG99Ba4DwkfX2SYcfBC58inJIq7MwxWLJLqgpU3HsgmJggRE2Cn66phC2qKjHsAh0Od8NgCR968XHAlFvYwNYXUxaJBAIINtPr80V0qypr6Y0jRuDAtF5MeQUgpS+Tf7DzcI/FL9wDPsKx1M4pjbEBxAHG4PkfoFYOgmL6yjUpA8Jb3Tw+SX9GCamFLCDaRa3fb1SzoZjDRxLQTDSS10+nzATZ3SU12jPBck4DfF9Gw8F7ruB24pOzJiJ1D9F6NjXNa6fxXS2o5nGFuhmb2c5prRR35Bq2QDuijyYDY7yvQ3YqiOIXBxtPmEzyP6JGykf+A7fFfuXNHoGRuVdnZmwcVEc4ZFyAhzl9Doo+I6JuZ3hK6uVOB2K9Ar540/DBHFDDGB1iB4p4t+0RlDdhHDgVsUHG0mPNXHEUKe8oF+IpN4SnBaK+3LRx91zVysE6WwXRJA4fuU2xeMY5jmgXIMbb8EpybGllR0iTEe9ykk3aQ0VpsiGRE9y6OQwm1XHvJsAB4LZxki6sSE5MRnK1ibGstI0iWxnhukDmd6HzXpTUcwtECQQfBV2vjQEvx2M1gDaD7QqXItUQvI6pbWa78MlWjEZ11sU3mGudqqDm0QdPgY9lUMmPaMAkxw959lrHhwDn8NWnw7jH7sgnSC+z0voViGmhqntVHvc6YmS4/lPmnVepEk8F5bk2LcxgkkA3BG17xbvlWvK8cao+Ilo5puSjGyLbGFTEdqefy4LMLgzXrsbwsXeANvH9FFi22/f75KydEsJ1bX1ni8S0zaBIjxsuXlnScvZpivSF3+IOYNpUnMZs0HbmF4xg62l0xLvu+POFZun+edbVLWm03jiJt6wqzloBqtkwJk/l5pvDxuMOT7Ycz2or0WOlj+02Rfj3HkT+SvuRVtLg6d28+IiT7FUumNcaW6aYBIiI80ZhsTAMkyflB4ecrUykv8ASc01qfGdRnvjZc50zW03jSRPeCSEtoYlhoh7P8xpPmeQ7r79yPwVU1ac8D7kT9QkaoIqo4Zzg0kTB4X4/wBlYzhTVpXkaIPzn1B9kBgw9rnRa/0Vnw5JdfkCeUIKqGk3YiyLLgwPaJjcE+Ujv4JLnlACqCOIjwcIM+cyrjiqR023BtxtNx7Km5/UN4/5ThqmbyBEHwKrnC00GEvlZYqDhVwrXm5YCD5bj5Kr5pjDBAseasHQyrPWUz8Loc3zEH6KtdJcHoqlsOtxI37x3d60eHJOPH6M3kwanf2VqtiHg3cuftj+ZU1Sn3LbG9y2FSOsM4m83XdWi5yJw1NFgBCw0KqeHdKMYwxdGthbc8QpyDxYDUoygquXlN2vChxVIPaRzBQciyOMqmLxLAHaXS4bCO+I8UrwJc53ZME8Bv4JlmuTOa2ZdyHH3STC1tDwSqpNtjRSRcKVG223qPFQ4eoHlwHA28IBn1kIWhWqNmqxukOBtAFuBAm52K56M4o6nAxcyZMGeURdPzAsf2NPsx5LaZ6mrE3In8I83e4uKjq233R1HS10kJfiqupxPoqmEOyzMOq1GA4kQJ4fmt5hitVNjG3vref5jw790r1cE2y6l2RsoBr2McmDiGsiTtCueGotptgCOfilXRrL5dq2jidhO5/fNWlrGs+ESfxOgnyGwWbNk3xRZCHsJyzANcQaroB2aPid+QU3TvOW4XClos540gchAHsFLkjwBUr1HQxg3N++y8g6a9IXYuu533BIaO7mqIxeSdPpFq+K5CStWLnFx3JUTdwtMK1K3JFFlqy6rMEum0DwjZGtYX7cTc+llWMBXINr/vZPMszMCBF3GAeA/VBqwotv/EKdHD9kSWwIJ4k2HiUzbjnOqUROltRrotYOEO97qj5g55fpFmC88TcSfn6K4YDMWVAIENY0dowIMGT6EqqaZYqLJQmN5PMjdPqROkHuEnw4KoOzQUnsYRPWFoHMAkSe6JVkpYsAAWv9FTbT2FpVoIrVI8/2Ug6T4TVTLg1riBNxsOaZ4jEy0W4xKW5hVDWOD3kBwIBFi2RvKdO3QtUVrozjHNqU3ySJg+B5+yvOd5WMQwgGCRLTvB/L815Vk1fW51MOkyRO8ubsfOBHivT+jOP6yg0n4m2d4ix+hWaMnjlr0XTipI8tzN1Sg8seLt/c+Cgp5vNi30XqHTHoqMWzUyBVbsef8p7l47jMO+m4teIIsuxjyqatGBxplgpY5kbFcOzVqq1Soea3TfZMQtlPNWHcKUZixU8Vu9bGKhGkS2WfDY5rnPaTsbeBuPyUec1OwNDy0k7iY8DFwqr9oIqTwIgJph8dFjcIUGwZ+b8HfEBpOrU4E/ib3lJKr+EWmRa6Z5xouQLm8bx3g8u4hLg2S2TPPw5BVcR7CzjTADiYDQOE99lNlOgmSTINmgdonhccUDTa3S4mDBsCYJCKyTUXt0wA03cbW/CVKCi3sNhuFi6aFisGoo2MrWsgF1U37guACTAVTYhNhqGo7q49Fuihc4PdccBsiehvQ/U4PqenDzXprKVKm3S0C275jyHcsefPxjUeyyELexQ7BtptAFvkga1UTGoEmwAuSTsAOaf43H4UNJexrg3d7rBUrOOmjXzQwFJlOQQagYNUHfSeHisuD5K2/wDBok60kL+nnSIBowVE9ll6zp+KpxaO4KgvCa47LSHWk8Z49/ih30QQt+PiloommwXq5JAXNSnFjY8kwwtMgh3DYphmeTl38RpsduUR/f3UeVKVMixtq0V+jXLQQOO6cZbXa6LXBkn1hI8QzSYUlHF6dlZehC5MqzxueKdYKvQotAhz3ukk7AkDlMAT/dUFmOcWdm0WlMaGYAAfijTPdyScR7L86v1hDyAXtJHhJ/KN0xw+aN6wg2mwnYbDfv38155gOkpY4izhqEjiSYET4A+i5z/pIx7tLTAuCRseXySvHdWTmvR6vUxlwQZDZDhwPA3+RVf6T5ow4ckkOD9NPcSHkkhw8AOHNU7D9MNFJtO1mO1Hv0w1jb3PM81WaVR5dTLjIJBF7CSJ8NkOKiiJ2xnhqxwtdj5ME37ocYPy916/kOMa2u0D4MQwVB/UZBHnBXkGPp6zHJpPv+isPQvMXObon+Jh7tnfRI28JWSTv5ezU41o9rwtThyKp/T/AKH9fTdWoj+IBJHOOCsOFxOrQ/g8X/qH79kypVJsdk+HI4PRnnCz5drvIkGxFiDv4KenVAbf0V5/xV6JGi/7RTH8J57Xc5ecueuqpKStGeieniW65gwYlT16zTU7O35JXC6JUJQbiXglsd/isfiORQr32Ch1KXRKCMTVJ3i37lDtfdaqwRuFEyJ7kreyBLal+ccFvD1CDuQELrhdMKFhLLSzAQP4rhbYG3yWJOxpIkNKxWaBbOaumDHFOeh2WOq1dQALW7ztf6pDTbJT7CZscPTIpmCdz9fG6zZHrRZGNs9LGJp4cdp9zuJtbuSPN+mbADpBcdg3ZviTv7Lz6pmjiS50uceJKzD4x0yQCO8LG8Ue5bL4p9IOxWOrYiqwVHGHEACIYJPBv53TE5YaDtVMymOWOpV6REAOBBHMOGxB/fFNW0dTJsVVlzca+h4Y9tPsUs01BI34pTjMv0yQm1eiWEvbuNxzHNc08U2qI4qRyNbXRHG9MV4CiILTxUgZUpwQSWzcfVTVsMQZHC/6JpSZNjcEfqjKduwx+JUukGD0hrtwbg9xuPPf0SF1NXbF0w4BjhYEt8JuD6iPNVjEYItcWHcFacUtbM+SO9EbcUWs0gWO64bUvIk/mj25bqFv7JpgsgAY57n6AI0gj4ud+HHmmlmjHbJHFKTpFd0kxcgzNhttC5bgCrLisp2jiujgi0QG2At4qfxkyfw/srtLBdvTv2ST8k0yWj1lHn1bp8uI9D7I3o5l7qjqzzs0Bs/OCpMoZ9nxlSk74X9oTxG/yJ9FVkyKml2h4x2mRYtsPcNoDB6t1fVQDFnD16VVvAS4c2kuaQfKfVM8fh5qVY/HHoP1SXH3q6TsGtB+f/csmJ2/2NmWNI9r6O4sPokNM6Yezw5fNWJtQmCNoXkv+G+blj+qcdjb+k8PWPVeoUnHTH7hM3x2ZqDcZQZWovp1GhzXNIIP734+S8B6X9GnYOrftUXk6Hf9ru/5r3VtaIv5JZn+U08TSfTeOyRbmDzHeCtGDyKlXorljPnqqyFE5NM2wZovdSJDiwxI/fslRC6d6M5heIUZqLHUih6jSEjbIdELAuQtpSHb3WsPzW6RUQKkaVCBgxB5lYhwFie2AOoUtLdR3NmjiT4K1dHeiWr+Limu07ikLE8e0dx4KHKjTpObVeJLRLREmYs1o4Rz8U6/43XcJDabWmwa4unzIXLz5ZvUTVCGgOj0PpVHOe6aYJOljSIbfmZMITPcipU4FOW8Lkn5o85piny0ClTH4hLj/pBPzQud5bWazrOudUi5DhA74Vacr+TLNrplawuJdSdIsRZPujebOp1gHnVTrg25On9PcJc7CiqWlti5RYmi6mSx1nUyHN8DxHmCncFK4MeU00pLsvuNww4X1CfJU3MKTqNTUAfzVryzGCpTaTxFjyK5zHDB9jY7SufizPHPhItlDkrQowmMFQfRHZW68cj7cFXsXQdRd3cEdl+JOoucCBp1EkRb8V+C3Th8biUw/KmGZnh4qPb+Jkt/qG3uFLUyMV3MEaXxcffI8Nh5lA5zijrFQmSAGhu0GZEEb8z5JdmeaGnql0vNpHCNz6n2VXLI18S7+FCO5FkxGBo4TT2tJc7SS4NLtidQG4AjvCExFGjVJnFzezdIk85Mje+w9VTyHVIdUeXGOZmPFM8sz1tAadIjhA38eZ8VXLHNbTtl8HGqekWvFtsza20e/wC+9R4n4DHGZPIRe/OEixHTV5d2YAt91vyhMcF0gfiHRTaDaHF0aWyd4vGx2TJZI03EplGD6kWzLctbTwvVgdpzT/u+I+/yVJ6VM0vw+I5dh3l+mpek4R4LW3mCAT7EqrdJ8CH0q9IC7TqHpqEfJZ/HzfO5ff8AfRW4dpf7QHgsODQ18S959HR8lUsT2q1Q8iR/tgfRWroxWnDRyv6k/kk2CwrX06r+Jc8g+Yge6vxvhOdluR84IGwlc0nteOBv4Fey5FmAqMaZ3F/H9YleO4oDQARBg+k2UWG6ZYqi0MpuAAndsnfvV+Nc41RkmmnZ7dmmcUMM0vqOA/fcqzmXTNjsP1tO4IdEiIIJGyoeHxAr4apVxL9dV5IZJvDSDpYBZoJmYCmzrK308O3SZa0DUO/cnwuU2Jwc+Ev/AAM4SUOSK1iqznuc4mXEkkoYlZUdCiFRdW2ZCWVFVK04rjWhyAaqNjffktAdqFw8SuULATFl1srlj12oQ1qWLAFilkLlhW/xS48AGj5lM6rhG4nx90hp1j57oLGY5wMAzzXP4OTNbdIsFSvpMjgm+BxXW0tJ2jxVJwmM0uipMO2P73TLB5oaLiIkEGOU8IQyY3QIyjZBLqFXQfha6QeQ39Ey6W0p6qsNiDTd5iW/VB5hUFdgqt3HxDuXWFy9tai+Hv1AS1ursyLix8EbppsLSo66PZkGkMdsfY7Kx4zh7HuXnBqkODhxv5q55FmHWs0uN2rL5eCpLIi/DktcWN84y0VcPrb8TNx8z9VVcRWq1KDngHRTik7eI2aW8u8DmFeMuaQxwedLagc0TzIi3E78NoSfFVKbW/Zm/wCXph0WJ1bmfxbHyCGGbiuPf+Atb5HnuJD3u3ty4Dv7lL9jBN3FxRVbCOpudTcbtuD+IH4XDxUdQmn4/JapSfSDGEe2afh3zAcI4SFy/CtEaiXO9lqk5xJ5qVlJx3Okczc/olcnHtjcVL0NMqzTDta6nVotLTEHTcHjtfzRGBqURVBoMc0kFpE2h0XN9hdJqFOlq/iFzmjcTE35jYKz02YQjTh6UVHNgG7nSRvPiqJUn73/ANFyTrpFopPNO+oOY6YI58jyK1i6oL2u/wDUYWn+pu3sUvwmHFEaC4vc4XE9m3dzWYx+kN/lcHD+k2Pz9lnniSeiqL9leySWdazgwvHkDI9l3lY04Y95+v6KHGnq6uI/maHeo0oqk3+BTH4o9/7q7I7d/dBhqFCnFS57wLhoA/2tBckbqW5Ks+mKVV3FxqH1kD2hJ8C1he3X8AILuNhePPZWRnxbr/aJHEnG2O8tyrqqLHPA1kg3+40GT4Hif7pqKlXGBzKQ0UhZ1R3GdwP3w3Cga44qoxrmuZRJnURBdF4HDc8J2VxxOCbSaw0hDAAABwjZZHN8r9/2LqUdHiueYQ0ar6Z+6SOUjgfMIKmVfv8AEbKNQbiWj+V/jwP09F560rvYcnOCkcXLDjJoncuAttK0rRDZKjJXZC4KgDbVISuGrcFREJAtLQasR4kssmGJbeJt80a3L2PMzpPERZDPrAU4A7Qj9faUNg8Q41O1bZcvbto3a6YxzfK9TOyLttbiB/ZJcO77hPaF2nvH3VYcfj+oLZuHfLmhM5ZSezrWwHf9R/NPCbSplUoq9ANBxYS+mLffZy5mPw/JPMkDS7Uw2O7eRPDwVdwmKM6h8bdx+Ic0ew6B11H4Pvs4t/8Az8kZq9Ei9C6vlr3VqlOmwucHmABwN/IXCtuR9GHUG9ZVPbOzZsPGNz4IGlnIpv1tAcKkF0fECABfjFvdWIZ0HtBABgbz6qjNkydVSLccI9hOIodTS6yq6Xmw/lZ+Bo4XVMZXJeXHcmU/zNzqjYJ7+fkqtXr6XAEQhgjeyyb1Q8xtLrqVgOtpyW8zzb5j3AVNqFxjvv5K2ZdiRO6U55gRSeag+B238p3LfA8PPknj8W0C9C/DAi52F1I5znkNY0kjy8yh2YrefDuA+q5/4josDHh4ymcG3dbHWSKXeiZuVVX1BTGnUd72b3kqzdH8vdhetdrDnHsNI5C7nCdhNv8ASqpgcbUdUGgkPcQ2ecmF6GzDClTAnUdpNzP3p8ZS5HJKmSPBu0awFIl2p25R+Pw2pjhxAMfULjCiw7kfTM3We9ljWig5/VmHcXM0k+Dp+qbMt1LeQHsAfohOm+B0FrgOy4+hNyPZD4/FFrXOG7GQPE9k+xKORWopexYuk7Oc4xYYzqxBJAHgF10ZwIg1XjUGXDDxdEiR+91XtbnmSZceP1VkwOZdSy/EcbknhA7uaM48Y8UPztj7A419WqHVBpaAWgAWE3lOMRn1KmzQ5zTyEwT58B3rzLMOk9Q7G/Pl4cAkwq1Kh4klLj8JvbdIrl5MVrtnr4xFLEUatIy1zm/C4Se4235yvIMVhS15YRBBI9DCPwWMxNJzQNRA2aZIA3gfh8kV0gpkuZUIgvFwdwRG/kQtvjJ43wbtMzZmprlWxZQwZm6kfh4lGYV2obwf3+Shq1Z33XQX0ZHoXuF11ToysJvCJ1aSluiVZBTo32UgowVJqUjakcE1oBwD/L7LEZ17VibYlk2D4KI/GPELFi5a7Z0JB/SL/Lpf6vkEqd/kjxP0W1iOP8UJLtgFE9oeKcZcf4zhwO44HfgsWK2f4iR7CKrAA+AB2/ouMredbxJiBbhxWLFl9MvXaLHR+H/SqzmQ28SsWJcPY8iTLPiP74lEdK/8nzHzCxYrX/MQr/FlKlRNWLFrMjLD0OaPtLLc/wDpKvNT7vj9CtrFgz/mbsH4DCn8J8PoicBssWKgv9Cjpv8A+Vd/U35hU3Mz/Ad/Uz6raxNDuP6/4KpdP9AbJRL73u36rjFvOpxkzJ+a0sVn/I/0QfQqoiX35/VW/KaYnYcOHetrE/mfiZ/H7LfSwjIadDZkfdH5KpdNB2nf+5/8bFixZPB/nGnyfwYgwG5/fNQP+M+axYvQI5b6ITufBFfcCxYh7Ad0xbyXDuKxYoweyIlaWLEgx//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76" name="Picture 4" descr="http://t0.gstatic.com/images?q=tbn:ANd9GcTzumwPavsYItxIwSq9_H6u5_OZ0ca_Iql7zaE-v2NWf2K7KV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068960"/>
            <a:ext cx="2769096"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1888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fade">
                                      <p:cBhvr>
                                        <p:cTn id="12" dur="1000"/>
                                        <p:tgtEl>
                                          <p:spTgt spid="3076"/>
                                        </p:tgtEl>
                                      </p:cBhvr>
                                    </p:animEffect>
                                    <p:anim calcmode="lin" valueType="num">
                                      <p:cBhvr>
                                        <p:cTn id="13" dur="1000" fill="hold"/>
                                        <p:tgtEl>
                                          <p:spTgt spid="3076"/>
                                        </p:tgtEl>
                                        <p:attrNameLst>
                                          <p:attrName>ppt_x</p:attrName>
                                        </p:attrNameLst>
                                      </p:cBhvr>
                                      <p:tavLst>
                                        <p:tav tm="0">
                                          <p:val>
                                            <p:strVal val="#ppt_x"/>
                                          </p:val>
                                        </p:tav>
                                        <p:tav tm="100000">
                                          <p:val>
                                            <p:strVal val="#ppt_x"/>
                                          </p:val>
                                        </p:tav>
                                      </p:tavLst>
                                    </p:anim>
                                    <p:anim calcmode="lin" valueType="num">
                                      <p:cBhvr>
                                        <p:cTn id="14"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762872" cy="3024336"/>
          </a:xfrm>
        </p:spPr>
        <p:txBody>
          <a:bodyPr>
            <a:normAutofit fontScale="92500"/>
          </a:bodyPr>
          <a:lstStyle/>
          <a:p>
            <a:pPr marL="0" indent="0" algn="ctr">
              <a:buNone/>
            </a:pPr>
            <a:r>
              <a:rPr lang="es-CO" dirty="0" smtClean="0"/>
              <a:t>Es así como a </a:t>
            </a:r>
            <a:r>
              <a:rPr lang="es-CO" dirty="0"/>
              <a:t>t</a:t>
            </a:r>
            <a:r>
              <a:rPr lang="es-CO" dirty="0" smtClean="0"/>
              <a:t>ravés de Abram, Dio constituye una gran nación con principios santos para que los comparta con los descendientes de  Jafet y Cam</a:t>
            </a:r>
            <a:r>
              <a:rPr lang="es-CO" dirty="0" smtClean="0"/>
              <a:t>,</a:t>
            </a:r>
          </a:p>
        </p:txBody>
      </p:sp>
      <p:pic>
        <p:nvPicPr>
          <p:cNvPr id="4098" name="Picture 2" descr="http://t1.gstatic.com/images?q=tbn:ANd9GcSfqfOaaHiSP3SsRBDmB_6ZGDjGwtpyqDZm_EPh9Ju6BLJFvVN6o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88640"/>
            <a:ext cx="3261717" cy="316835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499992" y="4077072"/>
            <a:ext cx="4176464" cy="2308324"/>
          </a:xfrm>
          <a:prstGeom prst="rect">
            <a:avLst/>
          </a:prstGeom>
        </p:spPr>
        <p:txBody>
          <a:bodyPr wrap="square">
            <a:spAutoFit/>
          </a:bodyPr>
          <a:lstStyle/>
          <a:p>
            <a:r>
              <a:rPr lang="es-CO" sz="2400" dirty="0"/>
              <a:t>pero cuando el Hijo de Dios en cumplimiento de la promesa dada en </a:t>
            </a:r>
            <a:r>
              <a:rPr lang="es-CO" sz="2400" dirty="0">
                <a:solidFill>
                  <a:srgbClr val="FF0000"/>
                </a:solidFill>
              </a:rPr>
              <a:t>(Gén.3:15)</a:t>
            </a:r>
            <a:r>
              <a:rPr lang="es-CO" sz="2400" dirty="0"/>
              <a:t>, Juan dice que ni los mismos descendientes de Abrahán lo recibieron </a:t>
            </a:r>
            <a:r>
              <a:rPr lang="es-CO" sz="2400" b="1" dirty="0">
                <a:solidFill>
                  <a:srgbClr val="FF0000"/>
                </a:solidFill>
              </a:rPr>
              <a:t>(lea Juan 1:11). </a:t>
            </a:r>
            <a:endParaRPr lang="es-CO" sz="2400" b="1" dirty="0">
              <a:solidFill>
                <a:srgbClr val="FF0000"/>
              </a:solidFill>
            </a:endParaRPr>
          </a:p>
        </p:txBody>
      </p:sp>
      <p:sp>
        <p:nvSpPr>
          <p:cNvPr id="5" name="AutoShape 4" descr="data:image/jpeg;base64,/9j/4AAQSkZJRgABAQAAAQABAAD/2wCEAAkGBhQSERQUExQVFRUWGBsXGRgYGBgcGhsaHBoYGBoXGBgYHCYeFxojGhkXHy8gIycpLCwsFx4xNTAqNSYrLCkBCQoKDgwOGg8PGiwkHyQsLSwsLCwsLCwsLCwsLCwsLCwsLCwsLCwsLCwsLCwsLCwsLCwsLCwpLCwsLCwsLCwsLP/AABEIAQ0AuwMBIgACEQEDEQH/xAAbAAACAwEBAQAAAAAAAAAAAAAEBQIDBgEAB//EAEQQAAECAwUDCgMGBQMEAwEAAAECEQADIQQFEjFBUWFxBhMiMoGRobHB8CNC0VJicrLh8QcUM4LCFaLSJDRjklODs0P/xAAaAQACAwEBAAAAAAAAAAAAAAACAwABBAUG/8QAKhEAAgICAgEEAQQCAwAAAAAAAAECEQMhEjFBBBMiMlEUYXGRofFCgcH/2gAMAwEAAhEDEQA/AFvKC85iZTiYsOtAopQp0jtypHReU0/Mv/2P1gC/y0lz/wDKgfmi6RKJS+6OU/qjpKKTYT/OzXHxFaan6xOZbV5Banf7SvrAwO2h0/WPKNYAukTNvmZc4s/3K+seNsX9tf8A7K+sVKI2PFXObBWCTZKQQbcpRIxqG3pGOqtK9FFtjmBZCnckRIkuzdkRkpFs20qJ+bvMdTOOpem2K9uccCuLQJdHFrL6t72RJNoJOde2PZlw9KR5EsZ66RdhcTqLSQf1j1kmOsZ0WP8A85keUA8QsSekdy0/kmQcVZTVDkzIldgK5tNFE9glk+sVpNOyC+SYe1AaFSh3yxEgVJDuacld8XryeICW6SniI7ZlOh/biGXsW3o7LXFbu4BIPkYnIMZTlXe06zupAUWIoEqyIUFFxRnwnaC/GGd0A3QNfF7TSuVzklaZmEpxJGIEV6TOxpXc5jOyFqmKoFTQC5LMNGJdWBQJoQQHBzEaG5uWGFU8hzLUgFAKmAUMTpOKiSyu3DvgORyr5znAWTLUtOBIHUIwghTbc3hyVeDNSb7BV2ZPNBU0AmY7JTkNxAzJhP8A6VJNSJfcseAS0aO1BJkJEwMArCToFOp9+TxTPNnlqUjmsbE1xaEuBnoC3ZC1JgZWk9Er+l/Bf/yI8lRegUHCK75I/l1NpMR6iOyZtN37Rkkvijop7ZOmHw4xA9FvLsjypWoPARNU2jAh4FL8FkcIPCIYW4RxMuPGWPeyLqvJVsmgUz2xNnAyziCEARc49+sCEV4HfIbvSOmWP1ixtTrtjy1DIUiF2ylIHbFibO2usekSAs4XALFWIlgAKEk6BzDvk7yfl2lapK1zJUwMU4kpKVpLjEmoIYhiDtTthkccpdAyyKPYjJBMclKOM/jQf9s0Rr7y/hjaZYKpakTgBQVSvsBcE9tWjIy0kLIUCkhSQQQxBwzaEHI1i/blHspTUug8Mw3ww5J0tafxH8gELyGaGPJZX/Uop83+IgYhS6NLbpWGafvV998DygxIGTv3wzv2T1VjQseB/UCFjsrjBx2KISzWsVWqfgUCSzv784vnI6UBXzdvPIZ2YuDXPQ0IIY1zzEHWiWYvlbbrOtcwy3lzgpKVKB6K0lOIKUMiMwSRselYzc60lDMAlks4SHJGTg0IcaZebO08nJsmYoqTiSSGKgSFYTQk/KwGr0j0y7ViXzxCkS+poHBIZmYs9HrG2NIwy2+hfLnqwmYuYk4luUNUl36oYDUaUJgiTY1KTiCVMX+UnXa0FyrFzixMAHNJoKdc7TtqfCNFZB0BpGfLNJ6DjhvbFl8yhzCgD86PMxGSjf7aLb5/olm66B4mK5aMi2kZLfFWbl2y2gLPEcG/9eETID8IgRsgU2VZxCQ+33si3AAc/wB/2iKZVfWPEsWMXsnI8c9ojqAHOe/32xxUss7HshPabwmJmFAwgb3JyD5EZvEjFy0iOVDpTE7O2PDDmdNsLbutK5mNw5AB6ORd/pDBMjj73xbi06CTsIuW7ULnla1pSkJAZSgAovQOaUBJ7IdWu0rkTrOVgVOATEqGEpUQHJHWGLCWhbdd1SpqJgUoicqiQATQcNSTSoypDm9LtlfyfNpBoysZJJxUqActkPja2DKKaN7dV9FQwqGQIA1xB6Hj6RmOXF2JmpRaJY6SCkTtHDKCV72UWffuii57zxS0zKuWdtFCh4Zd4g9NuSpSkKDoUCCNqFVNdCNNhEaZNSTRgTcWmYokQfyY/wC5Qfvf4wJedgVJmLlqqUln2ghwrtDHti/kp/3Q/H/hGBKnRvcrVn0K2ycSFDd4isZ2YKAxpxlGftMplLT2iGRd6AeiiaHA3RNSejFtolukEDMRHNLQXQLZCSogEQpvyyIWhWJIJoAdQ5GRzGykNkqhfelUL7PMQS6BM3MSAhgKVbvNBFtkmDAPrvgS02lgAGxFSuj2nKJSLKrCHWUnYAGEKad7L5eAa8kPK16yPMx6UaNw7IneSmkK24kfmjspWR7oU3SQ9ds9zccQhjl3RarJ3EcQvbtgbLo8UDX1ipcyreMWhbdsVqLqpmItNkonJBY8ITTh8Uvoct2EVfsh3LWdsVzZIOg4sD51goyoFxTF11TekoDLCMzXrK3UzhwGaKZMsJDhnO4enrHBMpFN27LSo8SXx1B3Eij1yz79YNm30DIwqU6mIZxXh3wqtVmEzrKUlq08uENhyYlyVDCFKJaqi7Fnbhk3CGxb4trwU3uvyV3JalyJfxnwrUVfgf8AxesaKVOVMQlaOkkOQUgkKTqHGoLntMMrHccpQC5oGEJHROR1cg5jdBabagpdISJaclEUO3Dug45q12KyYk3aM9yjlFSZc0pUlQAQokEBqlCq7nHdAPJn/uk5/wBQfljYSOemy1LlywtGxS8wCx6GTZ9sJbPYRLtklSElKZinwkdVTEFO5oqVuV1RI0o8R5PvzCpaWSGLOVGu9sPrAk61c4XDONhdxtga1JxWgj758wmGM2WhMwslsJKXxUI4Yd23SAwwnkbrpB5HGPfkhKU6G1GUUyxExRZ4x4GrHbGgUUYawBfMhJlqBSDkagGrjbDWahjAN5joK4QNUi7RjigNpmquXzGDbKo4Rn7MCzE9HfiV5mJ2YdEQqTtkrQFeyhzJP30fmMWSprpAyIii8x8Fv/IjzUYtszMGoWhbXxRo8s6MzrE0j3siQQxeJFJfKALK1ODWPCzFSjh1o7+6RObLJIeGtzowoKvlW4f4edQaLzO+GQVg+RTPllCylYwkbfTaIqTvqNmsP7BIFos8xKukUglB1SQ+SgdWAIyhJ/ITE5yzxFYjh5Kt9EZS837IgZo184g1WI76efGO4cW7jFcUSy6y2YzSyQ/0yqdI2likA1mVSljrsbvMLLosyZKAFEOc9pNKACpAygy13uhGEJUCkVfao0FM6Q2a4LivIuLc3fhBlttAURz/AFQHTJGuwzGoBuiNnCrUurJSElSE7WIoNpD5wvsyVTVpC6BSw+0jfv8AKHdqtIRzaUhgCw1zBhmLDW2JyZW3SDhyhEmayEpMoJCWGbB8t9e2PW1aZxkz0AB5gfcciKbQXhRd1385LSssMWP/AGs3nBK7GuzpSsuUKwk7H/bI7o0TjyiJjLiyiYn4yiPtn8wMF2kgzJrqAPSIrqF5cfrASVtPU1XWSBxIMUXjZAqbNPRopT1Rt0xEeekD6Pd0O9TaoLXMevfHpm2AbvLoIZiNINDQOSPFtMuEuUUyYWSc4CvcfDWfumCEKeBr5mfDVwgYvRGn2ZOYsMfxHzMEWbqiu3zgdKcSSwfpH6acYKs9iUEh0kfvCHtsN9ITXofh/wD2I/yiclNAREL1T8HgtB8SIihRYZ6VgK+KHJ7YdKO6rRJKiNjQMFPrrBElTnInhs4QDRfIvlWVUzJ2ygJVuMiatBSFJSosFAHtY0PCNHJnS0obEBhzrk+16wqv26krlmbK6Ssy1QQ2zbrDoQAcqY4u/lTLmlAKUoNA6QwYaNk0aORcyZyZuFwpJAGqS6cTNpV/CPkCSQA2YqG9NxrH17+HxUbIpalddXkEj6w6Ct09oXllUb8mNveyKlqKVJIPtjAt3yQZgcdU4u79Wja3/YsYW4CubVkR8qmWHO70jPrkJQeikDIU2e2i/wBPxlyT0K/UNxpoBWtlEFwXJ028XMFWW7jOUzEA5qI9HhfabMpSVKQ4HPFI4hnDbC8FXRbp2BgtScJanAH2ITTcjUskVG2bKycnsElK8YOEuc6EEg11GcW2i5JilJSMIU2NiXdLtQ5PUd8SuG2E2KYVArImKdmbJJdtlYtsFuHNoUXOA4SdcOXk3dG9bRzpaloFsVmmymlrlkJBUUkVHSAcON4ftjR/ywnWUJw9ZFH0OkRM5fyzEh61AiEq8TiSk7QKZEmnvtiFWZe22Lmp7F+s424aH9IX2uWOemiZLnl5hYoQcLE5kn0pGj5XYQuWpRZ0mutCOG2FaL2GXOr71f8AKMUcywZJI2vH70EymVZgkkBK/wC5LeL1p5xIpaLhfYcgzFEbC/1jykPwy4aiGe4srtAqHtqgfWBr3T8JXD1EFzUENAt4/wBJfD1EDRbZn7nHSPA+f6Q6SaQmucspWufmYfSyGgI+SN6Rjrx/pH8SPPwjiMm1jtrHwl/iR+Z4klDgcIRJ/FGnyyCgxi5NpKT0EucnrTuyiCU12mPSVHCrCWGb7tu6sC3oBltttnPIAUlOJNQQasNBv3b4jZ58wS0oSQgKVhCzQlmpnSrViiz21UpZyU9CDq2o3xK9LU6sJWFoHSDBiHzFGeGxTKZdf9kATKJYTC4UQzFm2auc9Y3v8OZ//SKTi6q1AeB9Y+VzLQo60BJHbn4tG55G29KLOOmyipRY5VI1dtPGNeFbEZvqam8J3NT0rforGFWynzHgCOx4z182Tm5hFcJ6SdjP6em+GlqtHOJLlIIqC4aEtstvwzLUQQkEoI0fThDpOk7M0VsssVnH8tJf55q1HtC27WYdkL7ukYFTA2sNbsX8KSCfmbwP0iE9OGdMA+6rw/SOfifKRryL4jHk9aiJFolv1nUkdgSobshAcu0qQThNCGINRxbbFV12zmp6gcifPP8AxMN5tzp6ypjJ/DXxMdFdUY7XYGL1q4FWbPzGsEiaqWoTJhJWOrLFAKZqb8vfsihNolynMoEq+2c+wNAN5WlaUpOIuoknsavefCAlPgrYcY8nSH1jm/zKl88MSkMBoACHYNv8oKNxyfsDvV9YAuaQETFEZLQlR/ECx84czZwSkkkAAZmOfz5NyZu48UkgM3DJ+x4n6wFbZXNTOjRKhTc1G7ou/wBdBLJD7jQ92nbE7ymBUsKYg0Po1OyCjO3oqadbAcYUDweF15H4S+EEYiFZ09DFdurLXtY+UaLtCaM3caqqG9X5jD6WkNCO6k/EV2n/AHGHqDSFQ3YTWkY+0rHMrdjVI/3N77Y5KR0RoIstSPgr4p/NEZBZL7fevGEV8UOt2ziGrXLu/WOSlnIcf32RXOmYRkSTQDweD7KlKk0LKbpUqK5PkrKJSqwQO1SsOdXq47NC2/uji7MkFPzIAalFM3mI6tZKsKgVAAl8jxOcQRNUhlIz0cBVNHEErIRvgAqJQKEJGTaDPYTF1hvYSk9XFV66ZbjF9ttSJoACWU4UCGyKQ4OrvoNkKbUjDSkMjLwU0n2Ok8qQXGBt+LzpHJF8GaoJYDOmrAP6QgQfpB11yzzv9qsuEFKWmVwiba6FvKs9M1eihGb/AIj8pplitEsoSlSZiau46pGzcY0N2f07N+MjscxbfNlSpaSpKV0o4BYgjbC8LqSZWS3E+Vr5f2uaSpKEAJDkhKjhADOVEt3jSCLH/Em2TFMJImlnwhKy2j0JJEbHl7Yv+iUlJ6xS5FXGJGcfPrHzlmtMmYnqpThNc0g9J90dOkzHSHUjl9bBNRLXIQCpQDKRMTmWFScg75GN1eSivnApujhSMOWEh6Hi9YaC5Ers2JSQSsEoL5KS+XEdtIXzZLhZNHRKP184xepl48GnAvJorInCZVfkbtYH0ivlGfhJAqSsMNuZ9Hi+VQpO8fT1iF+TQkS1EgYZgzbUFPb1n7IyQao2VuhUZctMtGF0LXVlBiSKl9hitFtURhOpw6ZfuGpsh1Z0rYYwnQBi4NBlsrCy5LvTNnzJqS6ELq7CoJ6tS4cZlobkx3SQT1tlc0txBY9kVW1Xw1nPonyg+9ZDTFjbUdzHxBhXalPLPAiGJmOSEd0qearcCPEw7SuEVzIaauu3zMOwYqGiq1sy1pPwl/2/mjkvqiJWhPw18UfmEQlKyhL+qofb5MCn2lCbQBMKggEOpIcjaQHD5vTZDyVbpBUtUgrUmlVhlKVtbOMrarOSou7vD+6LsThA1zPEtDJpJAK72H2QKSCpSCXpltr9YBtoCGAQQFaPXWv6Q7TPTLZLk0eue5tzxnkKUVFioqUTt4ZmApFl90komghJOIMBq1PKLeUl3pSjGkMXqNNa7jFSLSoqDJKSgUIDMR7HdFd8XhjQEEuoGpGW7Le8SL8MJoUghqe/CGF1F1KOxLU3kfSAEmmWucMrlQMMwtsHmYKf1YJrLpT0JRbJfmoQytEjFNlpGZJ8APpC661fDR+MfmeNJZJCTPQSDRKj2lk17zEw7aQGR1ERXrYxNRhIdJ6LeIr2RkeUXJo4ZYloJMsrxCmIhVTsculmjdKUA2zEn9YJ/lULn1yId31o3Y8dJadmJOy/kJaTNsCApBCkgFiCCKDQ1FQYWW5GFcwM3Rp2Q75IzmTMQa1BHFj9IU3whrURk6FN4fQxlzL4j8b+QajqA/dfur6QHKmInrQLR0pZJJyADP6tBliS8qWfutCaWGSzOxPe8ZMJ1sMFO0x5dyZSVqJUABVO0gEZ6jSmddHigMqc0kc2mYpLtTt8IHEnZpFM204Ckscx5xr15LeCradug2+VBkFmoGcua1IPA0hHaCebmbWU3cYYqKygjASFEqSWOtaU3QBPPRUdqfSKypJ6OVCTa2JLqU0xXB/ZhsIUXbMeYe30hwlNIVEY+jLT1/CX/Z+cRTKNB7qw0i6a3NTP7fzCIyUEJHv3+sLf0QxdsiEua7oZ3d0Vd30hYgNDCw1UeyvbCyhlaubSyl03+h74V22YJSxMlsEmgAo+RIOpG/hBttshW5VhYDoivt4zxkpB2mtCGDDe+8w1dlML/wBTBmFSsXNlLFOT0aoGYeArympPVYJ0Z6HV3roIvkIKiEhJrQAPR9eED2uyYFsWcZ/s0ElREylVKwzuoNLJ2qJ8B9IW49CWhtY0/CHb78YDI/iWaG75wEsAlumg9mL6xpJVpDqOxBbzeMaAWFWNPN4byLdiSqujNE9O/mgMq+DLZx6IJ0aLFBTsxfJtYtnyfhCtWBhrZlArlElipNaVyPvsjq0YULLstZkqerZEa9m+Lr+WFTZKxVwoPt9vHrfLrTUnzf1gKesgoQr5FnsyceAhGVfEdj+yG12f0U7n84AAAUrY7H0MGXYvoEHRRgWZPSFKoXFSWEYMD+VHZwvbOTF4VUyasFyrCJhRVsRd91NmpiiVaEFgRnlTXvhpdMkJUouXAAbQD9fSNgWWfGP7hNqnploJbh6CMXaAQFgirqpuqfLzjX3vIJlqI+Xpd3rWMhMNK1oR2NTyEK/k5uuJnrpPxTw/4w/QukIbrA508PpDl4GPYBmrTLaVM0qj8wpTSK7PRI9+cStQ+Gvig/7o5IS6YB/RDfLJLGyDrEatuECc1tgyxdc7P2hRBtPWoJ6Icj29IR2WxrVNUVywRXE6WG0Ydp4RoExxRjSShUmxzJU3HLZSDmkZscwz1YhxGcvGaVTFEs5OmXZTcY3JUzxgyn5tr+ZiwVrRwpy7oa3WDgL7acIWIlZ6wRZZmBia084Xk+SoM16LMDZ8VMQIA7S0VWMjEoRCVbVEoRTCpSAR2jWCjZ8ExqVfuheL7x/kXP6sdWgfD/tT5QRZJjrk8QPH9Yha+onLIa7osu5PTkn7w9DHZfRhXZXa3xq/H5gR3lZZsM0L+1hJ45GLrfRS/wAXomDOWiMVnSoalPjl5mEz+rGw7FF3LqQ+bwLapZCjvAPcT+kcu60ZEliD2VpnxaC7ZOSzEpJDAkZuQ78CI5cNTOxglUkVkMhJ1SoesPrNaBjQX66cPi8LpUnFL7fKOqXhlIORQsv2gH/GN60g8iU9fyMb2WRKWnUsPGMfaz0Sd7eAEa2+LQ7feD+H1jJ28dE8YVLSs5fmjN3SGnGoy+kOjCe7x8Xsh2EQC7IZm0raVMf7tP7oqsrhL0PD1giaPhTKjIZ7HiqR1YW5fBDUtstKqN77YKsJ6XZApNKDbBNhPShZB4nKOGPSjSOqEaeyFFum4JUxWxJ72YeMYspPYPKNXfyvgkDNRSnxf0jNHPJ3yim6JFNs9KmADL3lspFUw/Zp+8FKQCMjFATUAZmjQMWrCkmaSz2IS5iVu4Q6q1JIyPCkNk2kKSCpPTFXYgMdKwIEse2CkywA8aI4k53+DD7kuNDa0KeUOA9BB1zpdCFU6Kk+Q+kLkNzKnfQDwPpDbksHlkEOMW33tjW2KplVvPSW4A6XmBF17TSqxrDB0lJHeCPWA73S06YMhTyEM7PIxoWkinRPj+sBL6lxtNGQJKWS2GmLvJIPGgjrujjTsFBBt7WfFMURmKdwaAFJICARWniYxcaqz1HpoqMNdjezT8KW4nxaC555yQoBgaEcaivfAMlIIG3CfMH0iSFlIUPunwr6Q1dUxc4pu12mXWqYTLQ+YSAeNAfKEtoPRY7TnxMNBNC004wntPVrC5uo2jkz1N3+RHYyOfUPekNSsQnsR+Oa7fSCZ94AKIwLVvSaZPSsKckgRfPpLmP9keKgIosyuidgr72xO1Vlr2MPMRGzMRA/8EMXZYGoNp+nZB8hsQgRJq50y8IIlJGMQtljiV1YsUYrk5CLHjTHoFinlAvoIFes/clUZ9QY8Yf8oA6U7iryAhFMIgJ3YcHonLme+yJyFATElvmT5iB1rrQnP6VgyyJBmIFaKHe+oiktrRG7RpQlyGcl6N2wbOkFNFZjMbNWiNz/ANZJ2Oe4frBd7L+Iv8UdCC7ZzOR7ERKIGRFew/WG/I+fRQIoDpvhcEPKfaCII5ITGWoF8h5wUk9FxkEcoF4ZwJFCkevo0MLAp8Tbj4iBeUtZktvskcWIPfURfc0wU4DwI+kX4JexLeN0zBiUKhajlmKvpnrThA0yyKITiQqjMSGyaNBeK8KFEPTI7NHGw1ge6LSpSlYlEsk57yPOMalFraOxHPlSvQvkWJfRYE59vAawYbtWaYVAts2wbaV4ZZb5QSO5oHu68FrVhKiaE12isWpRa0R55vehCgFGLaHEC2ouBvgu0LxBR3k+JgGdRMDJVGvBklLlK2ZlKHXND1IIzbjnlA3+p826AkqCSQC4LhyxdokZ7LmdXpFQrlsNXjsiXaEJCUmgyqj6xUcdiZzh02iduHQmB6U/MIosSHHD6Rbbk/Bmbg/ZiEV3apkmv7GAaqH/AGNx9K/wgqV78IMs7YhAiTBckuRCWNG0oUiZERlGJqjRHoBoT33UhOxD96h/xhEVAD371h3e46Zr8g8CqEak5b4B9hLROTnBVnUEqSpWQUDQQPZklmiM6UoVeBb2E0mjZ8nLfLVNUygeiR2lswdKQRbpwUskOzxhZU9UtWJBwlm4+2g2XyimDPCRwI9Y2LMqpmR+nd6PoktJ5lNKZ99ICu7lDIsSZs60LwIDJFHKlElkgaksYFs3KsCUmWZT6UVnUnY+sfPeXl8pnSRLSlQInAuSNAsacc4cskZivalHtG0vb+KNktQZAmOxFcAVX7JSo+O6Mndt8LRhllVoC2Uyuc0d0qJStgQA1S3S4RjEoQc0pJ4B+8QQLaqVgVLWsMsdEqUUHikmuUaFHVIFo3S72tq1NMVNHOHoHorxOAyGC0ywKAviLuHd3imVyjnsBKVNSskAHmQgZiilJmFk72IrWArTa7Ss4VzEsC2E4ikaMApVE5gZxFF2Ts+dlBtMA9Yv20T3GjaS/wCIyeZTz0malak1IFNU5NQ7u6jRfdfKtIHOJQuYgJU5lpxMWYYk0UnXSMT/AKXMP/8AZIJyaSPOBLRdkwGs4EbQkeFN0KXpoLoJeolVWb6zW1CwMCwrUgEOH2jMRG11jIXAtSLVKSJilBiS7VqA1NI09tvgJU2EKCarYdUEUPF4y5sfD4j8TctmXX1lcT9fSIg7CY7aZoKl4Q4UpWEMXyJFN0V2SwBaAoqVX9oFKzH6jGtNsMvGW8tf4fURVdUpweA9Y7OnF2UtGHZhzGxyYokSpNQMFdCpR4ZqMZ0/jR0/3GQkgZmCZUwPnCcKkjSX4nfBdnt8lBPRlEtlgfyEL4/z/RXJfn/JopM5O0d4iyYtP2k94+sKEcp0A0lysn/oqduxNYtPKZRYplpIOTSltD115/oW5x/K/sovS0oCwCtNUj5htO+EK1oxDpJYfeHplGin36VJIVJxbGlOBR6uocIyMwzCo0AbQoYPsi1C9le9FeV/YfJtSHZxrq+zZBCilRz6LaA/SFEpU0kF0vsYU47IPkTZhoSgf2g+WsX7KW7I/UL9iKiNHP8Aar6RVPJKWlllGjlJeugyD7Hi6XJmrmBJAS5ZykAcTT28G2jkvMYFypeJLtQAYhiDZuzxHBLsbFuQDIE5RBRNUpdegU1oWJIZgKZmFXKmyTUJBXLWkFYZRCsJz6qiGO2NhZZiZDskJDF6NlqT6mE/Ku8hPu3ECaTUpw6gjVn+yXfiILDO30XmVIxKB01A98Ez0dANoR4K+hirD8Su732wQ7JDfaDd4jo3Rio2lrkhS8LsoFVQ+TnvrAZmqSSCSDwgy0KaaajNXdQtuiwLRMSdpFCcxDLM9A8q1ODUU3fSOWhPRx5vtzfWBJqSgl6HQwxuZSTilqNCCRscZkU9tFkcRfdSmt0lssKm27coKv2ZNTMUUS1JRtCQyjRyT2DPZA93p/66UHFQtIOe2NReFzTloKAuVXaCN9KUjDnfyWrNmLUTEy7zXixFSsRLuMwSCHy3xbKtpA7Se8k+sW3ndM2UemkJGhzSeCnaBQk7j74wtteEXKHPTGC7KgGsvw+sCz5SkKxoS+VABTeGzO4/SGM+zqf5eOfhEES1glynuMKgTIuSpgH8wlQBBOwjfX3lHpc8nXRs9DwEETrjCyVOQoZFIILdzEbjA65WE9Ma9YU7xkIelE5+XDTuKOKVWpiyRbCkUUp+HAn3uihKRWr+84vlT2QoMFEsH2BwctT3aRdJmRL5B8q/XcFIL1cZ0PjSC0z5agFOlnAIevAjQOc+EJFBwXS2ZcA+GzXuisgAVL/sPWFPGmXxs0KLNLUdD21GjjaI5KulcqcJqcC0hujMfPI1jOonEGjjUZvwguXasHS6QCnO4MKE7e2IoOIUOcJckaKbeE+ZKmSxJlpSqlKUzcK1L7t7wDPvCegFMxcsFgCoEkvSrZZVamULrLfam66SAdqX3ZmCheyC4ORzqip4vA8X+DQ/Ueol/oVzpkyacBWVjiwowfpFgN0L77u+ZKlEEdChcHUqSK60rxxGDrzlSlHohdDQpfeHBT78IAvLnZklSQtahShb5WbOoYAQyK6NcJ2vknYoPWByNIJ57ojiNN4LwJNOVWI0NCI8mY6Tw3evCNmiWzc29fSUrV9nCPSJiSkNU7R+8D26fU5MGNeA1gcWlj1WO0Aw6nQh/sNJ1oSUgK8dO+FaZuEuksRkdQ9OGscmT1KDEMN4gQzsJr3OIOMSbDLDOa1yM81eRjai1zK4Q4c1oOFWjB3ZakrtVnSG65fI5hvWPodpms2Agv8AeSw7HEc31a+VmvE9HEWglgpJrty/LAkyXZyTilJfX4a/RLQNNkJVM6cxiMzi4UDGkWm65f2z2qL+cZVIOSFNos6X17lH0jwwqzSrZ1F/8YapsoUQCSznwS8VWxIlgmpo7UGj7ItPSX/pTaFRs40Se1JHbUAx4oBFAD70r5wDI5Q84pQwEYfvv/jBkq2PpsOb6PqIbUvx/kDTBl3SSQUyyD+Nq/8AvHZdxTXZiB96aw01Ki0H/wA+tqEAPkw47Iim0TCQ63GYGFNIv3JdFcI+QGVd51Gexa2fsakNLJyYStLnC2vxFq9KRRiWSXXlsSn6RYtKmBxqFBkEjT8MU8kkFGED158leaSVPJb7JBfsJICjuiu7LGVLAwyCNSuUGG4kGPYiG6SixapB04UiMyaolipWpz7PWI8kkFwQ1tVwoUKTLOhQywJwg8en6Qltt0KlqSlSkrfVLFuIakSnTdC5ptPvWLZUtI0y3q+sSWaS7CUUzwu1AITgmLVtQUHu6PnD6zcnJeEKIUk7PhkjuTnCWXNfT3T6+EcmKGIsPfdCVlb7D4oeWjkfZpqWmAn+4ZdwjPXh/DSST8K0lH3VMR5iCFTgMLhwWPeMoIsNoSpTBOGuh/SLhlcei5QTKUcghMOKZaw5aiABlsdXpBUnkBIHWnzlf3pHgxjwt8xNArJ+NH17Isk33NYOp/1D12w39TNge2i2VyFsg+0o/emK/wAWi9HJayp6tnl9qVnzgVPKWY3y93H6Q4lXjiSFYcwNf0iLJJ+ScEgVF3iWXlypaG1TKY97PEipi5lq4mJTL4b5fH9IrVfJDdHxhMqfkLpdFdttKmcpodjOOJKoF55QymEDZiA8Ggqbe6mdhAX+qn7KO6Fyin5BT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2" name="Picture 6" descr="http://t3.gstatic.com/images?q=tbn:ANd9GcRPYXiovKtnT9FEqEORmDq56ZkA3Iy21qSu7IP8AW8JBEB2u3Zq6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3861048"/>
            <a:ext cx="2088232" cy="2822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2569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4102"/>
                                        </p:tgtEl>
                                        <p:attrNameLst>
                                          <p:attrName>style.visibility</p:attrName>
                                        </p:attrNameLst>
                                      </p:cBhvr>
                                      <p:to>
                                        <p:strVal val="visible"/>
                                      </p:to>
                                    </p:set>
                                    <p:animEffect transition="in" filter="circle(in)">
                                      <p:cBhvr>
                                        <p:cTn id="10" dur="20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872208"/>
          </a:xfrm>
        </p:spPr>
        <p:txBody>
          <a:bodyPr/>
          <a:lstStyle/>
          <a:p>
            <a:pPr marL="0" indent="0" algn="ctr">
              <a:buNone/>
            </a:pPr>
            <a:r>
              <a:rPr lang="es-CO" dirty="0" smtClean="0"/>
              <a:t>La reacción de Dios es de tristeza al </a:t>
            </a:r>
            <a:r>
              <a:rPr lang="es-CO" dirty="0" smtClean="0"/>
              <a:t>verse </a:t>
            </a:r>
            <a:r>
              <a:rPr lang="es-CO" dirty="0" smtClean="0"/>
              <a:t>rechazado aún por aquellos que se llamaban «</a:t>
            </a:r>
            <a:r>
              <a:rPr lang="es-CO" b="1" dirty="0" smtClean="0">
                <a:latin typeface="Agency FB" pitchFamily="34" charset="0"/>
              </a:rPr>
              <a:t>hijos de Dios</a:t>
            </a:r>
            <a:r>
              <a:rPr lang="es-CO" dirty="0" smtClean="0"/>
              <a:t>», dice: </a:t>
            </a:r>
          </a:p>
        </p:txBody>
      </p:sp>
      <p:pic>
        <p:nvPicPr>
          <p:cNvPr id="5122" name="Picture 2" descr="http://t3.gstatic.com/images?q=tbn:ANd9GcR5fpGFa6L_W2n_ZQb1fxMXV6IrfYoA-GcbEekefwVdGNy-aAP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564904"/>
            <a:ext cx="3428231" cy="309634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067944" y="2564904"/>
            <a:ext cx="4824536" cy="3539430"/>
          </a:xfrm>
          <a:prstGeom prst="rect">
            <a:avLst/>
          </a:prstGeom>
        </p:spPr>
        <p:txBody>
          <a:bodyPr wrap="square">
            <a:spAutoFit/>
          </a:bodyPr>
          <a:lstStyle/>
          <a:p>
            <a:pPr algn="ctr"/>
            <a:r>
              <a:rPr lang="es-CO" sz="2800" dirty="0"/>
              <a:t>¡Jerusalén, Jerusalén, que matas a los profetas, y apedreas a los que te son enviados! ¡Cuántas veces quise juntar a tus hijos, como la gallina a sus polluelos debajo de sus alas, y no quisiste! </a:t>
            </a:r>
            <a:endParaRPr lang="es-CO" sz="2800" dirty="0" smtClean="0"/>
          </a:p>
          <a:p>
            <a:pPr algn="ctr"/>
            <a:r>
              <a:rPr lang="es-CO" sz="2800" dirty="0" smtClean="0">
                <a:solidFill>
                  <a:srgbClr val="FF0000"/>
                </a:solidFill>
              </a:rPr>
              <a:t>(</a:t>
            </a:r>
            <a:r>
              <a:rPr lang="es-CO" sz="2800" dirty="0">
                <a:solidFill>
                  <a:srgbClr val="FF0000"/>
                </a:solidFill>
              </a:rPr>
              <a:t>Luc.13:34).</a:t>
            </a:r>
            <a:endParaRPr lang="es-CO" sz="2800" dirty="0">
              <a:solidFill>
                <a:srgbClr val="FF0000"/>
              </a:solidFill>
            </a:endParaRPr>
          </a:p>
        </p:txBody>
      </p:sp>
    </p:spTree>
    <p:extLst>
      <p:ext uri="{BB962C8B-B14F-4D97-AF65-F5344CB8AC3E}">
        <p14:creationId xmlns:p14="http://schemas.microsoft.com/office/powerpoint/2010/main" val="2710797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3240359"/>
          </a:xfrm>
        </p:spPr>
        <p:txBody>
          <a:bodyPr>
            <a:normAutofit fontScale="92500" lnSpcReduction="20000"/>
          </a:bodyPr>
          <a:lstStyle/>
          <a:p>
            <a:pPr marL="0" indent="0" algn="ctr">
              <a:buNone/>
            </a:pPr>
            <a:r>
              <a:rPr lang="es-CO" dirty="0" smtClean="0"/>
              <a:t>Pero nuevamente, Dios motivado por su amor hacia </a:t>
            </a:r>
            <a:r>
              <a:rPr lang="es-CO" dirty="0" smtClean="0"/>
              <a:t>nosotros, </a:t>
            </a:r>
            <a:r>
              <a:rPr lang="es-CO" dirty="0" smtClean="0"/>
              <a:t>que no quiere que nos perdamos como les sucedió a los antediluvianos, nos dejo el </a:t>
            </a:r>
            <a:r>
              <a:rPr lang="es-CO" dirty="0" smtClean="0"/>
              <a:t>mensaje </a:t>
            </a:r>
            <a:r>
              <a:rPr lang="es-CO" dirty="0" smtClean="0"/>
              <a:t>de salvación en manos de aquellos </a:t>
            </a:r>
            <a:r>
              <a:rPr lang="es-CO" dirty="0" smtClean="0"/>
              <a:t>doce </a:t>
            </a:r>
            <a:r>
              <a:rPr lang="es-CO" dirty="0" smtClean="0"/>
              <a:t>hombres que si lo recibieron para que lo </a:t>
            </a:r>
            <a:r>
              <a:rPr lang="es-CO" dirty="0" smtClean="0"/>
              <a:t>competieran, </a:t>
            </a:r>
            <a:r>
              <a:rPr lang="es-CO" dirty="0" smtClean="0"/>
              <a:t>y es así como </a:t>
            </a:r>
            <a:r>
              <a:rPr lang="es-CO" dirty="0" smtClean="0"/>
              <a:t>el mensaje ha </a:t>
            </a:r>
            <a:r>
              <a:rPr lang="es-CO" dirty="0" smtClean="0"/>
              <a:t>llegado a mi, y lo estoy compartiendo </a:t>
            </a:r>
            <a:r>
              <a:rPr lang="es-CO" dirty="0" smtClean="0"/>
              <a:t>contigo</a:t>
            </a:r>
            <a:r>
              <a:rPr lang="es-CO" dirty="0"/>
              <a:t> </a:t>
            </a:r>
            <a:r>
              <a:rPr lang="es-CO" dirty="0" smtClean="0"/>
              <a:t>a través de esta pagina.</a:t>
            </a:r>
            <a:endParaRPr lang="es-CO" dirty="0" smtClean="0"/>
          </a:p>
        </p:txBody>
      </p:sp>
      <p:sp>
        <p:nvSpPr>
          <p:cNvPr id="4" name="3 Rectángulo"/>
          <p:cNvSpPr/>
          <p:nvPr/>
        </p:nvSpPr>
        <p:spPr>
          <a:xfrm>
            <a:off x="323528" y="4094051"/>
            <a:ext cx="4572000" cy="2246769"/>
          </a:xfrm>
          <a:prstGeom prst="rect">
            <a:avLst/>
          </a:prstGeom>
        </p:spPr>
        <p:txBody>
          <a:bodyPr>
            <a:spAutoFit/>
          </a:bodyPr>
          <a:lstStyle/>
          <a:p>
            <a:pPr algn="ctr"/>
            <a:r>
              <a:rPr lang="es-CO" dirty="0"/>
              <a:t> </a:t>
            </a:r>
            <a:r>
              <a:rPr lang="es-CO" sz="2800" i="1" dirty="0">
                <a:solidFill>
                  <a:srgbClr val="FF0000"/>
                </a:solidFill>
              </a:rPr>
              <a:t>Mi invitación es que no lo </a:t>
            </a:r>
            <a:r>
              <a:rPr lang="es-CO" sz="2800" i="1" dirty="0" smtClean="0">
                <a:solidFill>
                  <a:srgbClr val="FF0000"/>
                </a:solidFill>
              </a:rPr>
              <a:t>rechaces, </a:t>
            </a:r>
            <a:r>
              <a:rPr lang="es-CO" sz="2800" i="1" dirty="0">
                <a:solidFill>
                  <a:srgbClr val="FF0000"/>
                </a:solidFill>
              </a:rPr>
              <a:t>abre tu corazón a Cristo Jesús, Él te ama y que salvarte. Que Dios te bendiga. Amen.</a:t>
            </a:r>
            <a:endParaRPr lang="es-CO" sz="2800" i="1" dirty="0">
              <a:solidFill>
                <a:srgbClr val="FF0000"/>
              </a:solidFill>
            </a:endParaRPr>
          </a:p>
        </p:txBody>
      </p:sp>
      <p:sp>
        <p:nvSpPr>
          <p:cNvPr id="5" name="AutoShape 2"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6148" name="Picture 4" descr="http://t1.gstatic.com/images?q=tbn:ANd9GcSiFpSSWTgOJHDI_fVSWCeRw8Rb8FdXlwN96xuStpXcCn7yQoU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933056"/>
            <a:ext cx="2736304" cy="2376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111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nodeType="withEffect">
                                  <p:stCondLst>
                                    <p:cond delay="0"/>
                                  </p:stCondLst>
                                  <p:childTnLst>
                                    <p:set>
                                      <p:cBhvr>
                                        <p:cTn id="11" dur="1" fill="hold">
                                          <p:stCondLst>
                                            <p:cond delay="0"/>
                                          </p:stCondLst>
                                        </p:cTn>
                                        <p:tgtEl>
                                          <p:spTgt spid="6148"/>
                                        </p:tgtEl>
                                        <p:attrNameLst>
                                          <p:attrName>style.visibility</p:attrName>
                                        </p:attrNameLst>
                                      </p:cBhvr>
                                      <p:to>
                                        <p:strVal val="visible"/>
                                      </p:to>
                                    </p:set>
                                    <p:anim calcmode="lin" valueType="num">
                                      <p:cBhvr>
                                        <p:cTn id="12" dur="500" fill="hold"/>
                                        <p:tgtEl>
                                          <p:spTgt spid="6148"/>
                                        </p:tgtEl>
                                        <p:attrNameLst>
                                          <p:attrName>ppt_w</p:attrName>
                                        </p:attrNameLst>
                                      </p:cBhvr>
                                      <p:tavLst>
                                        <p:tav tm="0">
                                          <p:val>
                                            <p:fltVal val="0"/>
                                          </p:val>
                                        </p:tav>
                                        <p:tav tm="100000">
                                          <p:val>
                                            <p:strVal val="#ppt_w"/>
                                          </p:val>
                                        </p:tav>
                                      </p:tavLst>
                                    </p:anim>
                                    <p:anim calcmode="lin" valueType="num">
                                      <p:cBhvr>
                                        <p:cTn id="13" dur="500" fill="hold"/>
                                        <p:tgtEl>
                                          <p:spTgt spid="6148"/>
                                        </p:tgtEl>
                                        <p:attrNameLst>
                                          <p:attrName>ppt_h</p:attrName>
                                        </p:attrNameLst>
                                      </p:cBhvr>
                                      <p:tavLst>
                                        <p:tav tm="0">
                                          <p:val>
                                            <p:fltVal val="0"/>
                                          </p:val>
                                        </p:tav>
                                        <p:tav tm="100000">
                                          <p:val>
                                            <p:strVal val="#ppt_h"/>
                                          </p:val>
                                        </p:tav>
                                      </p:tavLst>
                                    </p:anim>
                                    <p:animEffect transition="in" filter="fade">
                                      <p:cBhvr>
                                        <p:cTn id="14"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8488C4"/>
              </a:gs>
              <a:gs pos="53000">
                <a:srgbClr val="D4DEFF"/>
              </a:gs>
              <a:gs pos="83000">
                <a:srgbClr val="D4DEFF"/>
              </a:gs>
              <a:gs pos="100000">
                <a:srgbClr val="96AB94"/>
              </a:gs>
            </a:gsLst>
            <a:lin ang="5400000" scaled="0"/>
          </a:gradFill>
        </p:spPr>
        <p:txBody>
          <a:bodyPr>
            <a:normAutofit fontScale="90000"/>
          </a:bodyPr>
          <a:lstStyle/>
          <a:p>
            <a:r>
              <a:rPr lang="es-CO" b="1" i="1" dirty="0" smtClean="0">
                <a:solidFill>
                  <a:srgbClr val="FF0000"/>
                </a:solidFill>
                <a:latin typeface="Agency FB" pitchFamily="34" charset="0"/>
              </a:rPr>
              <a:t>Recuerda: de la decisión que tu tomes ahora, depende tu futuro eterno.</a:t>
            </a:r>
            <a:endParaRPr lang="es-CO" b="1" i="1" dirty="0">
              <a:solidFill>
                <a:srgbClr val="FF0000"/>
              </a:solidFill>
              <a:latin typeface="Agency FB" pitchFamily="34" charset="0"/>
            </a:endParaRPr>
          </a:p>
        </p:txBody>
      </p:sp>
      <p:pic>
        <p:nvPicPr>
          <p:cNvPr id="1026" name="Picture 2" descr="http://t2.gstatic.com/images?q=tbn:ANd9GcS3VknHGG6Z2hZLiTuSnvBCyS-0Jk5RZ_FodtR2gDEnbIn1qTfA4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700808"/>
            <a:ext cx="7920879" cy="482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3285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549</TotalTime>
  <Words>1518</Words>
  <Application>Microsoft Office PowerPoint</Application>
  <PresentationFormat>Presentación en pantalla (4:3)</PresentationFormat>
  <Paragraphs>52</Paragraphs>
  <Slides>28</Slides>
  <Notes>0</Notes>
  <HiddenSlides>0</HiddenSlides>
  <MMClips>0</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Tema de Office</vt:lpstr>
      <vt:lpstr>Presentación de PowerPoint</vt:lpstr>
      <vt:lpstr>Gén. 1:28; Hechos 17:26,27.</vt:lpstr>
      <vt:lpstr>Presentación de PowerPoint</vt:lpstr>
      <vt:lpstr>2Crónicas 11:21 dice: Roboam engendró 28 hijos y 60 hijas, siendo un total de 88 hijos. Escrito en 410 a.C.</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lpstr>Presentación de PowerPoint</vt:lpstr>
      <vt:lpstr>Presentación de PowerPoint</vt:lpstr>
      <vt:lpstr>Presentación de PowerPoint</vt:lpstr>
      <vt:lpstr>Presentación de PowerPoint</vt:lpstr>
      <vt:lpstr>Presentación de PowerPoint</vt:lpstr>
      <vt:lpstr>Recuerda: de la decisión que tu tomes ahora, depende tu futuro eterno.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DESCENDENCIA DE ADÁN</dc:title>
  <dc:creator>FAMILIA FIERRO CH</dc:creator>
  <cp:lastModifiedBy>FAMILIA FIERRO CH</cp:lastModifiedBy>
  <cp:revision>102</cp:revision>
  <dcterms:created xsi:type="dcterms:W3CDTF">2012-10-31T10:16:20Z</dcterms:created>
  <dcterms:modified xsi:type="dcterms:W3CDTF">2013-06-19T14:34:33Z</dcterms:modified>
</cp:coreProperties>
</file>